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C239C-0B57-420F-85A0-20181360A20A}" type="doc">
      <dgm:prSet loTypeId="urn:microsoft.com/office/officeart/2005/8/layout/vList2" loCatId="Inbo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20951C7-70B9-4692-BBD1-4926A95C2D49}">
      <dgm:prSet/>
      <dgm:spPr/>
      <dgm:t>
        <a:bodyPr/>
        <a:lstStyle/>
        <a:p>
          <a:r>
            <a:rPr lang="es-CL"/>
            <a:t>Tiempo, objeto y método</a:t>
          </a:r>
          <a:endParaRPr lang="en-US"/>
        </a:p>
      </dgm:t>
    </dgm:pt>
    <dgm:pt modelId="{28DC4F25-FF7B-4B29-9546-A412F3CC27AA}" type="parTrans" cxnId="{0AFE7914-1659-45E0-9F70-8D0C4C6216E6}">
      <dgm:prSet/>
      <dgm:spPr/>
      <dgm:t>
        <a:bodyPr/>
        <a:lstStyle/>
        <a:p>
          <a:endParaRPr lang="en-US"/>
        </a:p>
      </dgm:t>
    </dgm:pt>
    <dgm:pt modelId="{C9D4C0A0-F737-4DB8-BBDD-F043073B0C00}" type="sibTrans" cxnId="{0AFE7914-1659-45E0-9F70-8D0C4C6216E6}">
      <dgm:prSet/>
      <dgm:spPr/>
      <dgm:t>
        <a:bodyPr/>
        <a:lstStyle/>
        <a:p>
          <a:endParaRPr lang="en-US"/>
        </a:p>
      </dgm:t>
    </dgm:pt>
    <dgm:pt modelId="{08EB39AE-EC00-4236-A798-F9B45F0002FE}">
      <dgm:prSet/>
      <dgm:spPr/>
      <dgm:t>
        <a:bodyPr/>
        <a:lstStyle/>
        <a:p>
          <a:r>
            <a:rPr lang="es-CL"/>
            <a:t>Comprender, retener y practicar</a:t>
          </a:r>
          <a:endParaRPr lang="en-US"/>
        </a:p>
      </dgm:t>
    </dgm:pt>
    <dgm:pt modelId="{CA4C4185-5C1F-4E9A-AE19-67C4C678E879}" type="parTrans" cxnId="{C783D9D0-D88B-4111-9ED7-7FEE62157E1B}">
      <dgm:prSet/>
      <dgm:spPr/>
      <dgm:t>
        <a:bodyPr/>
        <a:lstStyle/>
        <a:p>
          <a:endParaRPr lang="en-US"/>
        </a:p>
      </dgm:t>
    </dgm:pt>
    <dgm:pt modelId="{96A1EEBC-BC5C-40C8-AF85-FBD595FF785F}" type="sibTrans" cxnId="{C783D9D0-D88B-4111-9ED7-7FEE62157E1B}">
      <dgm:prSet/>
      <dgm:spPr/>
      <dgm:t>
        <a:bodyPr/>
        <a:lstStyle/>
        <a:p>
          <a:endParaRPr lang="en-US"/>
        </a:p>
      </dgm:t>
    </dgm:pt>
    <dgm:pt modelId="{56B47BCC-3E04-4D74-AAC3-A2E94903FF77}">
      <dgm:prSet/>
      <dgm:spPr/>
      <dgm:t>
        <a:bodyPr/>
        <a:lstStyle/>
        <a:p>
          <a:r>
            <a:rPr lang="es-CL"/>
            <a:t>Gradualidad</a:t>
          </a:r>
          <a:endParaRPr lang="en-US"/>
        </a:p>
      </dgm:t>
    </dgm:pt>
    <dgm:pt modelId="{2AD49922-A0B8-4E9A-8978-1DFC8338B331}" type="parTrans" cxnId="{0935D2B3-75A0-420E-A265-7B70BD8DB088}">
      <dgm:prSet/>
      <dgm:spPr/>
      <dgm:t>
        <a:bodyPr/>
        <a:lstStyle/>
        <a:p>
          <a:endParaRPr lang="en-US"/>
        </a:p>
      </dgm:t>
    </dgm:pt>
    <dgm:pt modelId="{EF164869-4146-4C03-AC3F-8CA2AA1D7525}" type="sibTrans" cxnId="{0935D2B3-75A0-420E-A265-7B70BD8DB088}">
      <dgm:prSet/>
      <dgm:spPr/>
      <dgm:t>
        <a:bodyPr/>
        <a:lstStyle/>
        <a:p>
          <a:endParaRPr lang="en-US"/>
        </a:p>
      </dgm:t>
    </dgm:pt>
    <dgm:pt modelId="{0D85402A-0359-4E4B-85BD-F8AB87CEC541}" type="pres">
      <dgm:prSet presAssocID="{9ADC239C-0B57-420F-85A0-20181360A20A}" presName="linear" presStyleCnt="0">
        <dgm:presLayoutVars>
          <dgm:animLvl val="lvl"/>
          <dgm:resizeHandles val="exact"/>
        </dgm:presLayoutVars>
      </dgm:prSet>
      <dgm:spPr/>
    </dgm:pt>
    <dgm:pt modelId="{B4CA6FD4-CB70-4A3B-8F13-BE3331783579}" type="pres">
      <dgm:prSet presAssocID="{C20951C7-70B9-4692-BBD1-4926A95C2D4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9D72692-B715-4EBE-B548-599BE31459DF}" type="pres">
      <dgm:prSet presAssocID="{C9D4C0A0-F737-4DB8-BBDD-F043073B0C00}" presName="spacer" presStyleCnt="0"/>
      <dgm:spPr/>
    </dgm:pt>
    <dgm:pt modelId="{F93A6827-11D6-4692-B1F8-E0DD0D41D5A5}" type="pres">
      <dgm:prSet presAssocID="{08EB39AE-EC00-4236-A798-F9B45F0002F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C8D293E-0DCB-4525-AEA0-3D6BC1B50F6F}" type="pres">
      <dgm:prSet presAssocID="{96A1EEBC-BC5C-40C8-AF85-FBD595FF785F}" presName="spacer" presStyleCnt="0"/>
      <dgm:spPr/>
    </dgm:pt>
    <dgm:pt modelId="{BCA2AF1D-F94D-4EB0-9F0D-09D49D08FE98}" type="pres">
      <dgm:prSet presAssocID="{56B47BCC-3E04-4D74-AAC3-A2E94903FF7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1423E02-0F0D-48F5-A4BE-AA7A92971F6E}" type="presOf" srcId="{9ADC239C-0B57-420F-85A0-20181360A20A}" destId="{0D85402A-0359-4E4B-85BD-F8AB87CEC541}" srcOrd="0" destOrd="0" presId="urn:microsoft.com/office/officeart/2005/8/layout/vList2"/>
    <dgm:cxn modelId="{0AFE7914-1659-45E0-9F70-8D0C4C6216E6}" srcId="{9ADC239C-0B57-420F-85A0-20181360A20A}" destId="{C20951C7-70B9-4692-BBD1-4926A95C2D49}" srcOrd="0" destOrd="0" parTransId="{28DC4F25-FF7B-4B29-9546-A412F3CC27AA}" sibTransId="{C9D4C0A0-F737-4DB8-BBDD-F043073B0C00}"/>
    <dgm:cxn modelId="{F4BDF22D-7CF6-4C51-9D74-D2631FA5C187}" type="presOf" srcId="{C20951C7-70B9-4692-BBD1-4926A95C2D49}" destId="{B4CA6FD4-CB70-4A3B-8F13-BE3331783579}" srcOrd="0" destOrd="0" presId="urn:microsoft.com/office/officeart/2005/8/layout/vList2"/>
    <dgm:cxn modelId="{BB94067B-FC1E-4133-ACB8-FC0D14EB6C1F}" type="presOf" srcId="{56B47BCC-3E04-4D74-AAC3-A2E94903FF77}" destId="{BCA2AF1D-F94D-4EB0-9F0D-09D49D08FE98}" srcOrd="0" destOrd="0" presId="urn:microsoft.com/office/officeart/2005/8/layout/vList2"/>
    <dgm:cxn modelId="{0935D2B3-75A0-420E-A265-7B70BD8DB088}" srcId="{9ADC239C-0B57-420F-85A0-20181360A20A}" destId="{56B47BCC-3E04-4D74-AAC3-A2E94903FF77}" srcOrd="2" destOrd="0" parTransId="{2AD49922-A0B8-4E9A-8978-1DFC8338B331}" sibTransId="{EF164869-4146-4C03-AC3F-8CA2AA1D7525}"/>
    <dgm:cxn modelId="{C783D9D0-D88B-4111-9ED7-7FEE62157E1B}" srcId="{9ADC239C-0B57-420F-85A0-20181360A20A}" destId="{08EB39AE-EC00-4236-A798-F9B45F0002FE}" srcOrd="1" destOrd="0" parTransId="{CA4C4185-5C1F-4E9A-AE19-67C4C678E879}" sibTransId="{96A1EEBC-BC5C-40C8-AF85-FBD595FF785F}"/>
    <dgm:cxn modelId="{DD97D3F1-0DEE-4F86-B45C-228224D79794}" type="presOf" srcId="{08EB39AE-EC00-4236-A798-F9B45F0002FE}" destId="{F93A6827-11D6-4692-B1F8-E0DD0D41D5A5}" srcOrd="0" destOrd="0" presId="urn:microsoft.com/office/officeart/2005/8/layout/vList2"/>
    <dgm:cxn modelId="{8ADA9636-6904-4566-B1BD-0A3F1CF9C751}" type="presParOf" srcId="{0D85402A-0359-4E4B-85BD-F8AB87CEC541}" destId="{B4CA6FD4-CB70-4A3B-8F13-BE3331783579}" srcOrd="0" destOrd="0" presId="urn:microsoft.com/office/officeart/2005/8/layout/vList2"/>
    <dgm:cxn modelId="{6F2D70E9-72BB-4C68-9856-8D7EEEB29DEC}" type="presParOf" srcId="{0D85402A-0359-4E4B-85BD-F8AB87CEC541}" destId="{D9D72692-B715-4EBE-B548-599BE31459DF}" srcOrd="1" destOrd="0" presId="urn:microsoft.com/office/officeart/2005/8/layout/vList2"/>
    <dgm:cxn modelId="{61B5E711-1352-4D25-8017-FBBA4D7A8E98}" type="presParOf" srcId="{0D85402A-0359-4E4B-85BD-F8AB87CEC541}" destId="{F93A6827-11D6-4692-B1F8-E0DD0D41D5A5}" srcOrd="2" destOrd="0" presId="urn:microsoft.com/office/officeart/2005/8/layout/vList2"/>
    <dgm:cxn modelId="{65A2FFC8-1C3A-47A1-9603-F10664D87642}" type="presParOf" srcId="{0D85402A-0359-4E4B-85BD-F8AB87CEC541}" destId="{2C8D293E-0DCB-4525-AEA0-3D6BC1B50F6F}" srcOrd="3" destOrd="0" presId="urn:microsoft.com/office/officeart/2005/8/layout/vList2"/>
    <dgm:cxn modelId="{E7C67A7C-47CF-4009-B845-27F6CA71C614}" type="presParOf" srcId="{0D85402A-0359-4E4B-85BD-F8AB87CEC541}" destId="{BCA2AF1D-F94D-4EB0-9F0D-09D49D08FE9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A6FD4-CB70-4A3B-8F13-BE3331783579}">
      <dsp:nvSpPr>
        <dsp:cNvPr id="0" name=""/>
        <dsp:cNvSpPr/>
      </dsp:nvSpPr>
      <dsp:spPr>
        <a:xfrm>
          <a:off x="0" y="37482"/>
          <a:ext cx="6269037" cy="17479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400" kern="1200"/>
            <a:t>Tiempo, objeto y método</a:t>
          </a:r>
          <a:endParaRPr lang="en-US" sz="4400" kern="1200"/>
        </a:p>
      </dsp:txBody>
      <dsp:txXfrm>
        <a:off x="85326" y="122808"/>
        <a:ext cx="6098385" cy="1577254"/>
      </dsp:txXfrm>
    </dsp:sp>
    <dsp:sp modelId="{F93A6827-11D6-4692-B1F8-E0DD0D41D5A5}">
      <dsp:nvSpPr>
        <dsp:cNvPr id="0" name=""/>
        <dsp:cNvSpPr/>
      </dsp:nvSpPr>
      <dsp:spPr>
        <a:xfrm>
          <a:off x="0" y="1912109"/>
          <a:ext cx="6269037" cy="1747906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400" kern="1200"/>
            <a:t>Comprender, retener y practicar</a:t>
          </a:r>
          <a:endParaRPr lang="en-US" sz="4400" kern="1200"/>
        </a:p>
      </dsp:txBody>
      <dsp:txXfrm>
        <a:off x="85326" y="1997435"/>
        <a:ext cx="6098385" cy="1577254"/>
      </dsp:txXfrm>
    </dsp:sp>
    <dsp:sp modelId="{BCA2AF1D-F94D-4EB0-9F0D-09D49D08FE98}">
      <dsp:nvSpPr>
        <dsp:cNvPr id="0" name=""/>
        <dsp:cNvSpPr/>
      </dsp:nvSpPr>
      <dsp:spPr>
        <a:xfrm>
          <a:off x="0" y="3786735"/>
          <a:ext cx="6269037" cy="174790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400" kern="1200"/>
            <a:t>Gradualidad</a:t>
          </a:r>
          <a:endParaRPr lang="en-US" sz="4400" kern="1200"/>
        </a:p>
      </dsp:txBody>
      <dsp:txXfrm>
        <a:off x="85326" y="3872061"/>
        <a:ext cx="6098385" cy="1577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CF206-6269-490A-9321-B27B8A1CB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CA8D1E-51B8-4486-8148-ABDB21132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2B129B-8318-4991-9E8A-773DAAF59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A3741E-4B8B-4955-AE9B-C3CC5435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D8CBCB-B89D-4F03-93F0-A4AD9C72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884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FED1AB-21E2-482E-8BCA-98CDCA56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D6FF4C-3FD5-41F3-AF54-76E1BAC9A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5520D2-ADBA-4D0D-916D-840DDC49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C2CAF9-05E0-46AE-BB8D-28404B53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CE7CBA-4809-4A47-8D49-26E8FDF5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573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26A9E6-83A9-4857-A9FE-38D5D80CC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8E9D86-789B-48BA-B2A8-A753126E0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7336CD-F944-4782-95FE-E8D420353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316D4E-9942-4538-AEB5-DB8C0DFD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4EF4C9-30A6-4095-A1B4-8A9F680A4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200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F51B6-4755-48E5-AA9C-B96744380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1B335F-EFA5-4C99-BE79-96D01F300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B9D91D-4D7C-4A9E-BA9D-D2A279465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739CFD-0E14-457B-A9D1-90B53AFE3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4647F5-D6EB-4BD6-8A1C-E05044946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527B6B-3AC0-4F61-A1AA-30A8B4DD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640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43544-9B29-4070-93CF-202C0CDD7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82CA93-9B7A-4930-BBDE-EC22AD09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4ECA0F-3C76-4F95-8CF9-4F7F15844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B17D237-70B0-4107-BF83-E10026BC3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CD60DEE-FEEB-404E-AD71-E0EB188EF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EAF80D-E3FF-49CA-A2A2-639E9E5FB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60B7221-EC1F-40F5-AF8D-6301D5A2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D0DE72D-144F-445F-9432-BACDEF17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282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98C27-304C-44DB-BD1A-360A25E9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AC05AA-E7F8-4DC2-A89A-EFC506C38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30FFEB-FBE7-43DD-945D-3B3B8777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FC1034E-F793-4314-B52A-D6AD19B0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17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99CF91-F36B-499D-8AE6-AAC57ADE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8D8F2E9-460A-4A4D-9384-2069598A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980ACC-B5D0-407A-BEAE-66A099BD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364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48D7F-4C7D-4E2A-865D-8EEFCEF7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2661ED-6461-4C28-AE94-58F8D7FA2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096D8C-3050-480C-8F39-5F1C3873A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FF216-3CFA-430E-92F4-0257A631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E283F8-498B-49D8-8C3F-5F2D8063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38476B-F2B3-4946-91B0-BF488443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708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9C30C-7E2E-4971-AB84-106EFB3F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F7108F-7CA8-4ECD-9FC6-029A821EA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C7775B-DC4F-4807-A557-13AC06194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F99D56-5B73-4487-8DF5-0206E9F8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BA98B4-0B67-45BA-B34D-BD02EA837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7B0FA5-2713-43BE-9551-6F53BD08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903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5DCDC-E352-4D97-BE8C-2A2ADB9C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E8D945-E985-4586-95FD-8AEB07201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08A01A-F084-4899-84E6-93B334C9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0143F1-0AC4-4DE4-A937-FEF7A71C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5E70A3-E6EA-4C39-B284-9E1EC9BB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222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9E6630-83B3-4FD6-AC74-9DD4FFDF9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DB681A-746E-4920-9445-645DABA05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A28AC8-5F7C-47E5-B5B8-F161870BC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DED5C7-3499-4D4D-9D55-F9CAE783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00DCC6-2597-4B00-9445-AC6DE5DAA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57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FFF156-C648-421E-8BD5-2FFE7F194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84CFD7-9450-4593-872A-0597FD61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86159E-33A0-44F5-B42C-D0AAD4F3B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04F04-8B87-4D5B-8ADC-142A17FE5C45}" type="datetimeFigureOut">
              <a:rPr lang="es-CL" smtClean="0"/>
              <a:t>25-09-2017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BC03F2-858F-4EC2-A0A8-5CD08C510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4A5BCF-C830-41D2-835B-130A176F4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44C13-468E-4560-B7B0-D546E0FC68C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592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arsabaj.c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du.unc.edu.ar/bitstream/handle/11086/4030/Bazerman%20et%20al%20_2016_Escribir%20a%20traves%20de%20Curriculum.pdf?sequence=8&amp;isAllowed=y" TargetMode="External"/><Relationship Id="rId2" Type="http://schemas.openxmlformats.org/officeDocument/2006/relationships/hyperlink" Target="http://www.prodicy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Resumen%20modelos%20de%20producci&#243;n%20de%20textos.pdf" TargetMode="External"/><Relationship Id="rId4" Type="http://schemas.openxmlformats.org/officeDocument/2006/relationships/hyperlink" Target="https://discurso.files.wordpress.com/2014/08/navarro_2014_manual-de-escritura-para-carreras-de-humanidades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C&#243;mo%20hacer%20presentaciones.doc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Resumen%20Or&#237;genes%20de%20la%20argumentacion%20estudiantes.pdf" TargetMode="External"/><Relationship Id="rId2" Type="http://schemas.openxmlformats.org/officeDocument/2006/relationships/hyperlink" Target="PPT%20ARG/Una%20panor&#225;mica%20hist&#243;rica%20de%20los%20estudios%20de%20la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Gu&#237;a%20N%201.%20Estructura%20del%20argumento%20estudiantes.pdf" TargetMode="External"/><Relationship Id="rId4" Type="http://schemas.openxmlformats.org/officeDocument/2006/relationships/hyperlink" Target="Resumen%20estudiantes.%20La%20ret&#243;rica%20como%20modelo%20del%20discurso%20argumentativo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677F0C-0737-47E5-A8F0-D44DCE8A4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50" t="12445" r="37167" b="20445"/>
          <a:stretch/>
        </p:blipFill>
        <p:spPr>
          <a:xfrm>
            <a:off x="7503736" y="376114"/>
            <a:ext cx="4590811" cy="639888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55F60EE-1199-40DA-A72F-7CB88C8D3F38}"/>
              </a:ext>
            </a:extLst>
          </p:cNvPr>
          <p:cNvSpPr txBox="1"/>
          <p:nvPr/>
        </p:nvSpPr>
        <p:spPr>
          <a:xfrm>
            <a:off x="226243" y="182075"/>
            <a:ext cx="58917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500" dirty="0"/>
              <a:t>Principios generales para la didáctica de la lectura, la escritura y la oralidad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BBE635-B44A-4E34-9CA6-33FE90834776}"/>
              </a:ext>
            </a:extLst>
          </p:cNvPr>
          <p:cNvSpPr txBox="1"/>
          <p:nvPr/>
        </p:nvSpPr>
        <p:spPr>
          <a:xfrm>
            <a:off x="3799002" y="5659476"/>
            <a:ext cx="4232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Omar Sabaj</a:t>
            </a:r>
          </a:p>
          <a:p>
            <a:r>
              <a:rPr lang="es-CL" sz="2000" b="1" dirty="0">
                <a:hlinkClick r:id="rId3"/>
              </a:rPr>
              <a:t>www.omarsabaj.cl</a:t>
            </a:r>
            <a:r>
              <a:rPr lang="es-CL" sz="2000" b="1" dirty="0"/>
              <a:t> </a:t>
            </a:r>
          </a:p>
        </p:txBody>
      </p:sp>
      <p:pic>
        <p:nvPicPr>
          <p:cNvPr id="8" name="4 Imagen" descr="C:\Users\Omar\Dropbox\Revista Logos 2012\Diseños Logos\logoulsByN.jpg">
            <a:extLst>
              <a:ext uri="{FF2B5EF4-FFF2-40B4-BE49-F238E27FC236}">
                <a16:creationId xmlns:a16="http://schemas.microsoft.com/office/drawing/2014/main" id="{A3ABF97D-6B85-4986-9ADB-0EFB1C65AA2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8839"/>
            <a:ext cx="1899853" cy="1689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1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AEFBB-939D-4DC5-880B-BF7513029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" y="1109843"/>
            <a:ext cx="10515600" cy="1325563"/>
          </a:xfrm>
        </p:spPr>
        <p:txBody>
          <a:bodyPr/>
          <a:lstStyle/>
          <a:p>
            <a:r>
              <a:rPr lang="es-CL" b="1" dirty="0"/>
              <a:t>Ruta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554FA0-2523-4748-8D2B-9C68CC38A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6586" y="725863"/>
            <a:ext cx="7334053" cy="566550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sz="3200" dirty="0"/>
              <a:t>La figura de Comenio y sus principios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La concepción general de la didáctica y una versión alternativa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Principios generales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Didáctica de la lectura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Didáctica de la escritura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Didáctica de la oralidad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3200" dirty="0"/>
              <a:t>Didáctica de la argumentación</a:t>
            </a:r>
            <a:endParaRPr lang="es-CL" dirty="0">
              <a:solidFill>
                <a:srgbClr val="FF0000"/>
              </a:solidFill>
            </a:endParaRPr>
          </a:p>
          <a:p>
            <a:endParaRPr lang="es-CL" dirty="0">
              <a:solidFill>
                <a:srgbClr val="FF0000"/>
              </a:solidFill>
            </a:endParaRPr>
          </a:p>
          <a:p>
            <a:endParaRPr lang="es-CL" dirty="0">
              <a:solidFill>
                <a:srgbClr val="FF0000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1346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460F97-D7FD-43E0-B47E-949541681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5735" y="172222"/>
            <a:ext cx="8761175" cy="5982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dirty="0">
                <a:solidFill>
                  <a:srgbClr val="FF0000"/>
                </a:solidFill>
                <a:highlight>
                  <a:srgbClr val="000000"/>
                </a:highlight>
              </a:rPr>
              <a:t>La figura de Comenio y sus principios</a:t>
            </a:r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2050" name="Picture 2" descr="Resultado de imagen">
            <a:extLst>
              <a:ext uri="{FF2B5EF4-FFF2-40B4-BE49-F238E27FC236}">
                <a16:creationId xmlns:a16="http://schemas.microsoft.com/office/drawing/2014/main" id="{563D8780-2E02-4783-A830-725056CC8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089" y="471340"/>
            <a:ext cx="3440930" cy="389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7129442-DE2F-428D-B7AD-8A982CFF011A}"/>
              </a:ext>
            </a:extLst>
          </p:cNvPr>
          <p:cNvSpPr txBox="1"/>
          <p:nvPr/>
        </p:nvSpPr>
        <p:spPr>
          <a:xfrm>
            <a:off x="1410459" y="671691"/>
            <a:ext cx="772055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b="1" dirty="0"/>
          </a:p>
          <a:p>
            <a:r>
              <a:rPr lang="es-CL" sz="3000" b="1" dirty="0"/>
              <a:t>Johan Amos Comenius</a:t>
            </a:r>
            <a:r>
              <a:rPr lang="es-CL" sz="3000" b="1" dirty="0">
                <a:sym typeface="Wingdings" panose="05000000000000000000" pitchFamily="2" charset="2"/>
              </a:rPr>
              <a:t> Teólogo, filósofo, profesor, padre de la didáctica</a:t>
            </a:r>
          </a:p>
          <a:p>
            <a:endParaRPr lang="es-CL" sz="3000" b="1" dirty="0">
              <a:sym typeface="Wingdings" panose="05000000000000000000" pitchFamily="2" charset="2"/>
            </a:endParaRPr>
          </a:p>
          <a:p>
            <a:r>
              <a:rPr lang="es-CL" sz="3000" b="1" dirty="0">
                <a:sym typeface="Wingdings" panose="05000000000000000000" pitchFamily="2" charset="2"/>
              </a:rPr>
              <a:t>Locke, </a:t>
            </a:r>
            <a:r>
              <a:rPr lang="es-CL" sz="3000" b="1" dirty="0" err="1">
                <a:sym typeface="Wingdings" panose="05000000000000000000" pitchFamily="2" charset="2"/>
              </a:rPr>
              <a:t>Jacotot</a:t>
            </a:r>
            <a:r>
              <a:rPr lang="es-CL" sz="3000" b="1" dirty="0">
                <a:sym typeface="Wingdings" panose="05000000000000000000" pitchFamily="2" charset="2"/>
              </a:rPr>
              <a:t>, Froebel, Payne</a:t>
            </a:r>
          </a:p>
          <a:p>
            <a:endParaRPr lang="es-CL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inventor del libro de texto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primer didacta del lenguaje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primer multimodal: uso de imágenes y acciones para el aprendizaje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primero en graduar los aprendizajes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primer feminista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000" dirty="0"/>
              <a:t>El primer </a:t>
            </a:r>
            <a:r>
              <a:rPr lang="es-CL" sz="3000" dirty="0" err="1"/>
              <a:t>curriculista</a:t>
            </a:r>
            <a:endParaRPr lang="es-CL" sz="30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8651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FDA9FB8-DA11-4A26-AFC2-E8FC580B7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080" y="1658427"/>
            <a:ext cx="8324359" cy="45354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D913BF1-3E79-428E-8CB9-0FE5E324F318}"/>
              </a:ext>
            </a:extLst>
          </p:cNvPr>
          <p:cNvSpPr txBox="1"/>
          <p:nvPr/>
        </p:nvSpPr>
        <p:spPr>
          <a:xfrm>
            <a:off x="1798320" y="497840"/>
            <a:ext cx="638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Principios de Joseph Payne</a:t>
            </a:r>
          </a:p>
        </p:txBody>
      </p:sp>
    </p:spTree>
    <p:extLst>
      <p:ext uri="{BB962C8B-B14F-4D97-AF65-F5344CB8AC3E}">
        <p14:creationId xmlns:p14="http://schemas.microsoft.com/office/powerpoint/2010/main" val="277561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7481200-3BB2-4CA3-9D54-1077F6F7653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161597"/>
              </p:ext>
            </p:extLst>
          </p:nvPr>
        </p:nvGraphicFramePr>
        <p:xfrm>
          <a:off x="642938" y="642938"/>
          <a:ext cx="6269037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83AD653-4B8C-4644-B9D9-2B870835E50D}"/>
              </a:ext>
            </a:extLst>
          </p:cNvPr>
          <p:cNvSpPr txBox="1"/>
          <p:nvPr/>
        </p:nvSpPr>
        <p:spPr>
          <a:xfrm>
            <a:off x="7563440" y="1493520"/>
            <a:ext cx="4526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solidFill>
                  <a:schemeClr val="bg1"/>
                </a:solidFill>
              </a:rPr>
              <a:t>Ideas de Comenius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812F885-655A-4B38-849C-6E50B4ADAEE7}"/>
              </a:ext>
            </a:extLst>
          </p:cNvPr>
          <p:cNvSpPr txBox="1"/>
          <p:nvPr/>
        </p:nvSpPr>
        <p:spPr>
          <a:xfrm>
            <a:off x="7563440" y="0"/>
            <a:ext cx="46285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100" dirty="0">
                <a:solidFill>
                  <a:schemeClr val="bg1"/>
                </a:solidFill>
              </a:rPr>
              <a:t>Debía ser universal, tener orden y método, ser amena. El alumno debería ser el centro de atención. </a:t>
            </a:r>
          </a:p>
        </p:txBody>
      </p:sp>
    </p:spTree>
    <p:extLst>
      <p:ext uri="{BB962C8B-B14F-4D97-AF65-F5344CB8AC3E}">
        <p14:creationId xmlns:p14="http://schemas.microsoft.com/office/powerpoint/2010/main" val="327855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AA2A2-AB18-4C0A-A32A-4102D1179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269" y="365125"/>
            <a:ext cx="12481089" cy="530421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srgbClr val="FF0000"/>
                </a:solidFill>
                <a:highlight>
                  <a:srgbClr val="000000"/>
                </a:highlight>
              </a:rPr>
              <a:t>La concepción general de la didáctica y una alternativa</a:t>
            </a:r>
            <a:br>
              <a:rPr lang="es-CL" dirty="0">
                <a:solidFill>
                  <a:srgbClr val="FF0000"/>
                </a:solidFill>
                <a:highlight>
                  <a:srgbClr val="000000"/>
                </a:highlight>
              </a:rPr>
            </a:br>
            <a:endParaRPr lang="es-CL" dirty="0">
              <a:highlight>
                <a:srgbClr val="000000"/>
              </a:highlight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18B050C-3469-424E-9AA1-747A94580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751683"/>
              </p:ext>
            </p:extLst>
          </p:nvPr>
        </p:nvGraphicFramePr>
        <p:xfrm>
          <a:off x="3195687" y="2727731"/>
          <a:ext cx="6520268" cy="198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4278">
                  <a:extLst>
                    <a:ext uri="{9D8B030D-6E8A-4147-A177-3AD203B41FA5}">
                      <a16:colId xmlns:a16="http://schemas.microsoft.com/office/drawing/2014/main" val="1172065005"/>
                    </a:ext>
                  </a:extLst>
                </a:gridCol>
                <a:gridCol w="4035990">
                  <a:extLst>
                    <a:ext uri="{9D8B030D-6E8A-4147-A177-3AD203B41FA5}">
                      <a16:colId xmlns:a16="http://schemas.microsoft.com/office/drawing/2014/main" val="3164834989"/>
                    </a:ext>
                  </a:extLst>
                </a:gridCol>
              </a:tblGrid>
              <a:tr h="1382355">
                <a:tc>
                  <a:txBody>
                    <a:bodyPr/>
                    <a:lstStyle/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¿Qué?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¿Cómo?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¿Para qué?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¿A quiénes?</a:t>
                      </a:r>
                      <a:endParaRPr lang="es-CL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¿Por qué? ¿Para qué?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¿Qué? ¿Qué de qué?</a:t>
                      </a:r>
                    </a:p>
                    <a:p>
                      <a:pPr marL="342900" lvl="0" indent="-342900" algn="just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s-CL" sz="3000" dirty="0">
                          <a:effectLst/>
                        </a:rPr>
                        <a:t>¿Cómo? ¿Con qué?</a:t>
                      </a:r>
                    </a:p>
                    <a:p>
                      <a:pPr indent="-698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CL" sz="3000" dirty="0">
                          <a:effectLst/>
                        </a:rPr>
                        <a:t> </a:t>
                      </a:r>
                      <a:endParaRPr lang="es-CL" sz="3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5064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047F92E-CDD3-4828-BBA1-26522D685932}"/>
              </a:ext>
            </a:extLst>
          </p:cNvPr>
          <p:cNvSpPr txBox="1"/>
          <p:nvPr/>
        </p:nvSpPr>
        <p:spPr>
          <a:xfrm>
            <a:off x="3195687" y="235839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Concepción tradicional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CEC5382-0A34-47D9-8143-B9C0050F2030}"/>
              </a:ext>
            </a:extLst>
          </p:cNvPr>
          <p:cNvSpPr txBox="1"/>
          <p:nvPr/>
        </p:nvSpPr>
        <p:spPr>
          <a:xfrm>
            <a:off x="5695361" y="235839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Concepción particular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F4BEBE-B3A2-4913-976F-FB9028DC8C00}"/>
              </a:ext>
            </a:extLst>
          </p:cNvPr>
          <p:cNvSpPr txBox="1"/>
          <p:nvPr/>
        </p:nvSpPr>
        <p:spPr>
          <a:xfrm>
            <a:off x="-94269" y="1065737"/>
            <a:ext cx="112650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000" dirty="0">
                <a:highlight>
                  <a:srgbClr val="00FF00"/>
                </a:highlight>
              </a:rPr>
              <a:t>El  juego y la tecnología: el profe como un diseñador de Apps</a:t>
            </a:r>
          </a:p>
          <a:p>
            <a:r>
              <a:rPr lang="es-CL" sz="3000" dirty="0">
                <a:highlight>
                  <a:srgbClr val="00FF00"/>
                </a:highlight>
              </a:rPr>
              <a:t>La naturaleza de la mente humana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4632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EBED907-936A-4CF9-BDA7-A374DA49E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201094"/>
              </p:ext>
            </p:extLst>
          </p:nvPr>
        </p:nvGraphicFramePr>
        <p:xfrm>
          <a:off x="2413263" y="-147057"/>
          <a:ext cx="9577632" cy="7825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2544">
                  <a:extLst>
                    <a:ext uri="{9D8B030D-6E8A-4147-A177-3AD203B41FA5}">
                      <a16:colId xmlns:a16="http://schemas.microsoft.com/office/drawing/2014/main" val="3783262375"/>
                    </a:ext>
                  </a:extLst>
                </a:gridCol>
                <a:gridCol w="3192544">
                  <a:extLst>
                    <a:ext uri="{9D8B030D-6E8A-4147-A177-3AD203B41FA5}">
                      <a16:colId xmlns:a16="http://schemas.microsoft.com/office/drawing/2014/main" val="3354311866"/>
                    </a:ext>
                  </a:extLst>
                </a:gridCol>
                <a:gridCol w="3192544">
                  <a:extLst>
                    <a:ext uri="{9D8B030D-6E8A-4147-A177-3AD203B41FA5}">
                      <a16:colId xmlns:a16="http://schemas.microsoft.com/office/drawing/2014/main" val="3338682506"/>
                    </a:ext>
                  </a:extLst>
                </a:gridCol>
              </a:tblGrid>
              <a:tr h="222353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668020" algn="l"/>
                        </a:tabLst>
                      </a:pPr>
                      <a:endParaRPr lang="es-CL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86" marR="5578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668020" algn="l"/>
                        </a:tabLst>
                      </a:pPr>
                      <a:endParaRPr lang="es-CL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86" marR="5578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668020" algn="l"/>
                        </a:tabLst>
                      </a:pPr>
                      <a:endParaRPr lang="es-CL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86" marR="5578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694448"/>
                  </a:ext>
                </a:extLst>
              </a:tr>
              <a:tr h="7581800">
                <a:tc gridSpan="3">
                  <a:txBody>
                    <a:bodyPr/>
                    <a:lstStyle/>
                    <a:p>
                      <a:pPr marL="0" indent="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1. Motivación e integración de las habilidades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Lo primero que hay que hacer es explicar el por qué aprendemos lo que aprendemos y transmitir el gusto por la habilidad que se enseña. Las tres habilidades deben enseñarse de manera integrada, de manera que una sea soporte de las otras (hablar para leer y escribir; leer para hablar y escribir; escribir para leer y hablar).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indent="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2. Proceso/Producto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La enseñanza/ aprendizaje se centra en el proceso y en las distintas habilidades según sea la etapa que se está enseñando o aprendiendo. Los procesos necesarios para el desarrollo de una habilidad específica varían, esto es, las etapas no son las mismas, según sea la habilidad.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3. Individuo/grupo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Todas las habilidades se deben enseñar de forma que cada estudiante desarrolle la habilidad de manera individual. Para ello será fundamental que participe también en actividades grupales.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4. Estrategias generales asociadas a los Géneros (pedagogía basada en géneros)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Identificación o familiarización de los géneros en una disciplina (o sub) y cultura específicas, modelamiento, producción guiada, producción grupal, revisiones, evaluaciones.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5. Habilidades situadas disciplinar y culturalmente 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Estas habilidades se desarrollan de manera simultánea, pero particulares a disciplinas o áreas del saber. Esto se denomina alfabetización a través del currículo o también la didáctica de las habilidades en las disciplinas. Aunque las habilidades son de carácter transversal, ellas se utilizan de manera situada en contextos disciplinares y culturales.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8020" algn="l"/>
                        </a:tabLs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86" marR="55786" marT="41564" marB="41564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62177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9CAEBAC-ACD9-4313-B248-F08878847C44}"/>
              </a:ext>
            </a:extLst>
          </p:cNvPr>
          <p:cNvSpPr txBox="1"/>
          <p:nvPr/>
        </p:nvSpPr>
        <p:spPr>
          <a:xfrm>
            <a:off x="-94269" y="245096"/>
            <a:ext cx="18288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000" dirty="0">
                <a:solidFill>
                  <a:schemeClr val="bg1"/>
                </a:solidFill>
                <a:highlight>
                  <a:srgbClr val="000000"/>
                </a:highlight>
              </a:rPr>
              <a:t>Principios generales (comunes) para la didáctica de la lectura, escritura y oralidad</a:t>
            </a:r>
          </a:p>
        </p:txBody>
      </p:sp>
    </p:spTree>
    <p:extLst>
      <p:ext uri="{BB962C8B-B14F-4D97-AF65-F5344CB8AC3E}">
        <p14:creationId xmlns:p14="http://schemas.microsoft.com/office/powerpoint/2010/main" val="1471731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B2B16-0019-444E-AD52-AA888BD2C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48340" cy="794372"/>
          </a:xfrm>
        </p:spPr>
        <p:txBody>
          <a:bodyPr/>
          <a:lstStyle/>
          <a:p>
            <a:r>
              <a:rPr lang="es-CL" dirty="0"/>
              <a:t>Didáctica de la lectura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C432059-BA52-4111-AEB2-E645CE76AE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32" t="35227" r="21289" b="28563"/>
          <a:stretch/>
        </p:blipFill>
        <p:spPr>
          <a:xfrm>
            <a:off x="101478" y="794372"/>
            <a:ext cx="12090522" cy="564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3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338FB3-A02C-427B-889E-FB4D156EB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9911" y="-393700"/>
            <a:ext cx="12891911" cy="725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34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28A7E-4916-430A-AB2E-19C919E6C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F73A7F-A919-4203-8DFD-0A30F8F8D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C801AA-C0B9-44FA-BB8D-59197F6FA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5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2C5B77-9033-4AEC-8F14-8B671175E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02E4E1-DFE8-4CDE-8C2B-AC5AF619F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416E6A-BDD9-47A3-8C90-8E2873B7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2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78F319-7C1B-4C7A-9199-1099B9B21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9300" y="-282575"/>
            <a:ext cx="10515600" cy="1325563"/>
          </a:xfrm>
        </p:spPr>
        <p:txBody>
          <a:bodyPr/>
          <a:lstStyle/>
          <a:p>
            <a:r>
              <a:rPr lang="es-CL" dirty="0"/>
              <a:t>Didáctica de la escritura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43DA2E-FE26-4E3E-94F4-45B594176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2988"/>
            <a:ext cx="12192000" cy="59039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L" dirty="0">
                <a:highlight>
                  <a:srgbClr val="FFFF00"/>
                </a:highlight>
              </a:rPr>
              <a:t>3 más 3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Tres elementos de la SR (</a:t>
            </a:r>
            <a:r>
              <a:rPr lang="es-CL" dirty="0" err="1"/>
              <a:t>tema+propósito+audiecia</a:t>
            </a:r>
            <a:r>
              <a:rPr lang="es-CL" dirty="0"/>
              <a:t>) </a:t>
            </a:r>
          </a:p>
          <a:p>
            <a:pPr marL="0" indent="0">
              <a:buNone/>
            </a:pPr>
            <a:r>
              <a:rPr lang="es-CL" dirty="0"/>
              <a:t>Tres partes del proceso (Planificación con recopilación de </a:t>
            </a:r>
            <a:r>
              <a:rPr lang="es-CL" dirty="0" err="1"/>
              <a:t>información+producción</a:t>
            </a:r>
            <a:r>
              <a:rPr lang="es-CL" dirty="0"/>
              <a:t>+ revisión y edición) 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Pedagogía basada en el género, Modelación del género</a:t>
            </a:r>
          </a:p>
          <a:p>
            <a:pPr marL="0" indent="0">
              <a:buNone/>
            </a:pPr>
            <a:r>
              <a:rPr lang="es-CL" dirty="0"/>
              <a:t>Las movidas retóricas</a:t>
            </a:r>
            <a:r>
              <a:rPr lang="es-CL" dirty="0">
                <a:sym typeface="Wingdings" panose="05000000000000000000" pitchFamily="2" charset="2"/>
              </a:rPr>
              <a:t> </a:t>
            </a:r>
            <a:r>
              <a:rPr lang="es-CL" dirty="0">
                <a:sym typeface="Wingdings" panose="05000000000000000000" pitchFamily="2" charset="2"/>
                <a:hlinkClick r:id="rId2"/>
              </a:rPr>
              <a:t>www.prodicyt.org</a:t>
            </a:r>
            <a:r>
              <a:rPr lang="es-CL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s-CL" dirty="0">
                <a:sym typeface="Wingdings" panose="05000000000000000000" pitchFamily="2" charset="2"/>
              </a:rPr>
              <a:t>Aprender a escribir, aprender a pensar</a:t>
            </a:r>
          </a:p>
          <a:p>
            <a:pPr marL="0" indent="0">
              <a:buNone/>
            </a:pPr>
            <a:endParaRPr lang="es-CL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CL" dirty="0">
                <a:sym typeface="Wingdings" panose="05000000000000000000" pitchFamily="2" charset="2"/>
              </a:rPr>
              <a:t>Recursos: </a:t>
            </a:r>
            <a:r>
              <a:rPr lang="es-CL" dirty="0">
                <a:sym typeface="Wingdings" panose="05000000000000000000" pitchFamily="2" charset="2"/>
                <a:hlinkClick r:id="rId3"/>
              </a:rPr>
              <a:t>WAC en español</a:t>
            </a:r>
            <a:endParaRPr lang="es-CL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CL" dirty="0">
                <a:sym typeface="Wingdings" panose="05000000000000000000" pitchFamily="2" charset="2"/>
                <a:hlinkClick r:id="rId4"/>
              </a:rPr>
              <a:t>Manual de redacción para humanidades Federico Navarro</a:t>
            </a:r>
            <a:endParaRPr lang="es-CL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CL" dirty="0">
                <a:sym typeface="Wingdings" panose="05000000000000000000" pitchFamily="2" charset="2"/>
                <a:hlinkClick r:id="rId5" action="ppaction://hlinkfile"/>
              </a:rPr>
              <a:t>Resumen modelos de escritura Paulina Meza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777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EF5EB-1323-4D58-9356-0CE13C787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CL"/>
              <a:t>Didáctica de la oralidad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332B50-3262-47AF-AF43-E8DDAFBAB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807" y="2130425"/>
            <a:ext cx="8686800" cy="4351338"/>
          </a:xfrm>
        </p:spPr>
        <p:txBody>
          <a:bodyPr/>
          <a:lstStyle/>
          <a:p>
            <a:r>
              <a:rPr lang="es-CL" dirty="0"/>
              <a:t>La necesidad de enseñar al oralidad formal y planificada</a:t>
            </a:r>
          </a:p>
          <a:p>
            <a:r>
              <a:rPr lang="es-CL" dirty="0"/>
              <a:t>Vásquez, 2011</a:t>
            </a:r>
          </a:p>
          <a:p>
            <a:r>
              <a:rPr lang="es-CL" dirty="0"/>
              <a:t>La comunicación no verbal</a:t>
            </a:r>
          </a:p>
          <a:p>
            <a:r>
              <a:rPr lang="es-CL" dirty="0"/>
              <a:t>La estructura</a:t>
            </a:r>
          </a:p>
          <a:p>
            <a:r>
              <a:rPr lang="es-CL" dirty="0">
                <a:hlinkClick r:id="rId2" action="ppaction://hlinkfile"/>
              </a:rPr>
              <a:t>Cómo hacer presentaciones.docx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846C1B-B416-4E46-8F67-E8587A9972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67" t="51111" r="27604" b="21111"/>
          <a:stretch/>
        </p:blipFill>
        <p:spPr>
          <a:xfrm>
            <a:off x="6338939" y="75406"/>
            <a:ext cx="5575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71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F71E0B-A93B-470A-9629-87EEAD3EC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25" t="12037" r="28854" b="5370"/>
          <a:stretch/>
        </p:blipFill>
        <p:spPr>
          <a:xfrm>
            <a:off x="1612900" y="0"/>
            <a:ext cx="8127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45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6A622-AC80-4450-8995-06FC74F1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Didáctica de la argumentación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163B84-165F-4E05-8E5E-57B145E75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 action="ppaction://hlinkpres?slideindex=1&amp;slidetitle="/>
              </a:rPr>
              <a:t>¿Qué modelo de </a:t>
            </a:r>
            <a:r>
              <a:rPr lang="es-CL">
                <a:hlinkClick r:id="rId2" action="ppaction://hlinkpres?slideindex=1&amp;slidetitle="/>
              </a:rPr>
              <a:t>argumentación?</a:t>
            </a:r>
            <a:endParaRPr lang="es-CL" dirty="0"/>
          </a:p>
          <a:p>
            <a:pPr marL="0" indent="0">
              <a:buNone/>
            </a:pPr>
            <a:r>
              <a:rPr lang="es-CL" dirty="0">
                <a:hlinkClick r:id="rId3" action="ppaction://hlinkfile"/>
              </a:rPr>
              <a:t>Orígenes de la argumentación</a:t>
            </a:r>
            <a:endParaRPr lang="es-CL" dirty="0"/>
          </a:p>
          <a:p>
            <a:pPr marL="0" indent="0">
              <a:buNone/>
            </a:pPr>
            <a:r>
              <a:rPr lang="es-CL" dirty="0">
                <a:hlinkClick r:id="rId4" action="ppaction://hlinkfile"/>
              </a:rPr>
              <a:t>El desarrollo de la argumentación</a:t>
            </a:r>
            <a:endParaRPr lang="es-CL" dirty="0"/>
          </a:p>
          <a:p>
            <a:pPr marL="0" indent="0">
              <a:buNone/>
            </a:pPr>
            <a:r>
              <a:rPr lang="es-CL" dirty="0">
                <a:hlinkClick r:id="rId5" action="ppaction://hlinkfile"/>
              </a:rPr>
              <a:t>Ejemplo de guía</a:t>
            </a:r>
            <a:endParaRPr lang="es-CL" dirty="0"/>
          </a:p>
          <a:p>
            <a:pPr marL="0" indent="0">
              <a:buNone/>
            </a:pPr>
            <a:r>
              <a:rPr lang="es-CL" dirty="0"/>
              <a:t> 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16302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447</Words>
  <Application>Microsoft Office PowerPoint</Application>
  <PresentationFormat>Panorámica</PresentationFormat>
  <Paragraphs>87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Ruta</vt:lpstr>
      <vt:lpstr>Presentación de PowerPoint</vt:lpstr>
      <vt:lpstr>Presentación de PowerPoint</vt:lpstr>
      <vt:lpstr>Presentación de PowerPoint</vt:lpstr>
      <vt:lpstr>La concepción general de la didáctica y una alternativa </vt:lpstr>
      <vt:lpstr>Presentación de PowerPoint</vt:lpstr>
      <vt:lpstr>Didáctica de la lectura</vt:lpstr>
      <vt:lpstr>Presentación de PowerPoint</vt:lpstr>
      <vt:lpstr>Presentación de PowerPoint</vt:lpstr>
      <vt:lpstr>Presentación de PowerPoint</vt:lpstr>
      <vt:lpstr>Didáctica de la escritura</vt:lpstr>
      <vt:lpstr>Didáctica de la oralidad</vt:lpstr>
      <vt:lpstr>Presentación de PowerPoint</vt:lpstr>
      <vt:lpstr>Didáctica de la argumentación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NNN NNN</dc:creator>
  <cp:lastModifiedBy>NNN NNN</cp:lastModifiedBy>
  <cp:revision>91</cp:revision>
  <dcterms:created xsi:type="dcterms:W3CDTF">2017-09-23T15:15:32Z</dcterms:created>
  <dcterms:modified xsi:type="dcterms:W3CDTF">2017-09-25T15:21:17Z</dcterms:modified>
</cp:coreProperties>
</file>