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59" r:id="rId3"/>
    <p:sldId id="286" r:id="rId4"/>
    <p:sldId id="260" r:id="rId5"/>
    <p:sldId id="262" r:id="rId6"/>
    <p:sldId id="261" r:id="rId7"/>
    <p:sldId id="269" r:id="rId8"/>
    <p:sldId id="288" r:id="rId9"/>
    <p:sldId id="289" r:id="rId10"/>
    <p:sldId id="283" r:id="rId11"/>
    <p:sldId id="302" r:id="rId12"/>
    <p:sldId id="273" r:id="rId13"/>
    <p:sldId id="290" r:id="rId14"/>
    <p:sldId id="291" r:id="rId15"/>
    <p:sldId id="292" r:id="rId16"/>
    <p:sldId id="287" r:id="rId17"/>
    <p:sldId id="303" r:id="rId18"/>
    <p:sldId id="300" r:id="rId19"/>
    <p:sldId id="301" r:id="rId20"/>
    <p:sldId id="274" r:id="rId21"/>
    <p:sldId id="296" r:id="rId22"/>
    <p:sldId id="294" r:id="rId23"/>
    <p:sldId id="297" r:id="rId24"/>
    <p:sldId id="298" r:id="rId25"/>
    <p:sldId id="299" r:id="rId26"/>
    <p:sldId id="275" r:id="rId27"/>
    <p:sldId id="295" r:id="rId28"/>
    <p:sldId id="281" r:id="rId29"/>
    <p:sldId id="293" r:id="rId30"/>
    <p:sldId id="277" r:id="rId31"/>
  </p:sldIdLst>
  <p:sldSz cx="12192000" cy="6858000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C6C8"/>
    <a:srgbClr val="3CF7C8"/>
    <a:srgbClr val="FC7B10"/>
    <a:srgbClr val="945892"/>
    <a:srgbClr val="FC6110"/>
    <a:srgbClr val="FC3B03"/>
    <a:srgbClr val="FC9100"/>
    <a:srgbClr val="A6EF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5334"/>
    <p:restoredTop sz="77256"/>
  </p:normalViewPr>
  <p:slideViewPr>
    <p:cSldViewPr snapToGrid="0" snapToObjects="1">
      <p:cViewPr varScale="1">
        <p:scale>
          <a:sx n="49" d="100"/>
          <a:sy n="49" d="100"/>
        </p:scale>
        <p:origin x="5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BCD747-1F45-1349-B59B-07DFFAB7C31F}" type="datetimeFigureOut">
              <a:rPr lang="es-ES_tradnl" smtClean="0"/>
              <a:t>11/10/2018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CC6CFA-7819-F141-869A-FEC3BD85241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93377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CC6CFA-7819-F141-869A-FEC3BD852410}" type="slidenum">
              <a:rPr lang="es-ES_tradnl" smtClean="0"/>
              <a:t>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74800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s-CL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Paula</a:t>
            </a:r>
          </a:p>
          <a:p>
            <a:pPr lvl="0"/>
            <a:endParaRPr lang="es-CL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Spinuzzi: Es una presentación oral..</a:t>
            </a:r>
          </a:p>
          <a:p>
            <a:pPr lvl="0"/>
            <a:endParaRPr lang="es-C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 ha hecho popular por programas de TV como Dragons’ Den, Shark Tank, Pitch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Chile</a:t>
            </a:r>
            <a:r>
              <a:rPr lang="es-CL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en competencias por recursos: brain, jump, corfo-semilla, startup</a:t>
            </a:r>
            <a:endParaRPr lang="es-ES_trad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s-C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metáfora del Pitch &amp; Pitcher Béisbol:</a:t>
            </a:r>
          </a:p>
          <a:p>
            <a:pPr lvl="0"/>
            <a:endParaRPr lang="es-CL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/>
              <a:t>Pollack, Rutherford, and Nagy (2012, p. 916): </a:t>
            </a:r>
            <a:r>
              <a:rPr lang="es-ES_tradnl" dirty="0"/>
              <a:t>El </a:t>
            </a:r>
            <a:r>
              <a:rPr lang="es-ES_tradnl" i="1" dirty="0"/>
              <a:t>Pitch </a:t>
            </a:r>
            <a:r>
              <a:rPr lang="es-ES_tradnl" dirty="0"/>
              <a:t>de negocios representa el esfuerzo de parte del emprendedor (el </a:t>
            </a:r>
            <a:r>
              <a:rPr lang="es-ES_tradnl" i="1" dirty="0"/>
              <a:t>pitcher) </a:t>
            </a:r>
            <a:r>
              <a:rPr lang="es-ES_tradnl" dirty="0"/>
              <a:t>de persuadir a un inversor (el </a:t>
            </a:r>
            <a:r>
              <a:rPr lang="es-ES_tradnl" i="1" dirty="0" err="1"/>
              <a:t>catcher</a:t>
            </a:r>
            <a:r>
              <a:rPr lang="es-ES_tradnl" i="1" dirty="0"/>
              <a:t>) </a:t>
            </a:r>
            <a:r>
              <a:rPr lang="es-ES_tradnl" dirty="0"/>
              <a:t>a entregar recursos (por ejemplo, capital)</a:t>
            </a:r>
            <a:endParaRPr lang="es-CL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s-ES_trad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 elevator pitch que es el más popular: la métafora del ascensor o la brevedad</a:t>
            </a:r>
            <a:endParaRPr lang="es-ES_trad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CC6CFA-7819-F141-869A-FEC3BD852410}" type="slidenum">
              <a:rPr lang="es-ES_tradnl" smtClean="0"/>
              <a:t>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63130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b="1" dirty="0"/>
              <a:t>Paula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CC6CFA-7819-F141-869A-FEC3BD852410}" type="slidenum">
              <a:rPr lang="es-ES_tradnl" smtClean="0"/>
              <a:t>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817300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s-CL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Omar</a:t>
            </a:r>
          </a:p>
          <a:p>
            <a:pPr lvl="0"/>
            <a:endParaRPr lang="es-CL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 </a:t>
            </a:r>
            <a:r>
              <a:rPr lang="es-CL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Pitch</a:t>
            </a:r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es uno de los géneros que más frecuentemente se utiliza, se enseña y se comenta en el mundo de la innovación. </a:t>
            </a:r>
            <a:endParaRPr lang="es-ES_trad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 bien existen descripciones de casos empíricos de estos textos, estos trabajos no incorporan una aproximación conceptual integrada respecto de este género.</a:t>
            </a:r>
            <a:endParaRPr lang="es-ES_trad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 género específico de esta investigación, el Pitch de innovación, no ha sido descrito.</a:t>
            </a:r>
            <a:endParaRPr lang="es-ES_trad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ninguno de los trabajos se realiza una definición del género pitch desde un punto de vista discursivo</a:t>
            </a:r>
            <a:endParaRPr lang="es-ES_trad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CC6CFA-7819-F141-869A-FEC3BD852410}" type="slidenum">
              <a:rPr lang="es-ES_tradnl" smtClean="0"/>
              <a:t>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64297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s-CL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Omar/Paula </a:t>
            </a:r>
          </a:p>
          <a:p>
            <a:pPr lvl="0"/>
            <a:endParaRPr lang="es-CL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 un género complejo</a:t>
            </a:r>
            <a:endParaRPr lang="es-ES_tradnl" sz="1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Solo una presentación oral</a:t>
            </a:r>
            <a:endParaRPr lang="es-ES_tradnl" sz="1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Una presentación oral más apoyo gráfico multimodal (video, Pitch Deck)</a:t>
            </a:r>
            <a:endParaRPr lang="es-ES_tradnl" sz="1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 parte de una cadena, parte de un proceso mucho mayor (Navarro, XXXX, Spinuzzi)</a:t>
            </a:r>
            <a:endParaRPr lang="es-ES_tradnl" sz="1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 tiene una estructura (Davy &amp; Daly,XXXX)</a:t>
            </a:r>
            <a:endParaRPr lang="es-ES_tradnl" sz="1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Describir partes</a:t>
            </a:r>
            <a:endParaRPr lang="es-ES_tradnl" sz="1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Problema solución</a:t>
            </a:r>
            <a:endParaRPr lang="es-ES_tradnl" sz="1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Cómo evoluciona (Spinuzzi)</a:t>
            </a:r>
            <a:endParaRPr lang="es-ES_tradnl" sz="1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Describir un poco los resultados</a:t>
            </a:r>
            <a:endParaRPr lang="es-ES_tradnl" sz="1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Cómo se recepciona:</a:t>
            </a:r>
            <a:endParaRPr lang="es-ES_tradnl" sz="1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Mason &amp; Harrison, 2003</a:t>
            </a:r>
            <a:endParaRPr lang="es-ES_tradnl" sz="1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Clark, (2008) uno invierte por la emoción y por la guata</a:t>
            </a:r>
            <a:endParaRPr lang="es-ES_tradnl" sz="1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Cuando se ponen muy showsero tampoco compras</a:t>
            </a:r>
            <a:endParaRPr lang="es-ES_tradnl" sz="1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CC6CFA-7819-F141-869A-FEC3BD852410}" type="slidenum">
              <a:rPr lang="es-ES_tradnl" smtClean="0"/>
              <a:t>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33574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b="1" dirty="0"/>
              <a:t>Omar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CC6CFA-7819-F141-869A-FEC3BD852410}" type="slidenum">
              <a:rPr lang="es-ES_tradnl" smtClean="0"/>
              <a:t>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887790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Omar </a:t>
            </a:r>
          </a:p>
          <a:p>
            <a:endParaRPr lang="es-CL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 un heredero del género del discurso del vendedor de micro</a:t>
            </a:r>
            <a:endParaRPr lang="es-ES_trad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 un heredero del discurso de la demostración</a:t>
            </a:r>
            <a:endParaRPr lang="es-ES_trad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CC6CFA-7819-F141-869A-FEC3BD852410}" type="slidenum">
              <a:rPr lang="es-ES_tradnl" smtClean="0"/>
              <a:t>7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876346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Omar </a:t>
            </a:r>
          </a:p>
          <a:p>
            <a:endParaRPr lang="es-CL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 un heredero del género del discurso del vendedor de micro</a:t>
            </a:r>
            <a:endParaRPr lang="es-ES_trad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 un heredero del discurso de la demostración</a:t>
            </a:r>
            <a:endParaRPr lang="es-ES_trad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CC6CFA-7819-F141-869A-FEC3BD852410}" type="slidenum">
              <a:rPr lang="es-ES_tradnl" smtClean="0"/>
              <a:t>8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506313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Omar </a:t>
            </a:r>
          </a:p>
          <a:p>
            <a:endParaRPr lang="es-CL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 un heredero del género del discurso del vendedor de micro</a:t>
            </a:r>
            <a:endParaRPr lang="es-ES_trad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 un heredero del discurso de la demostración</a:t>
            </a:r>
            <a:endParaRPr lang="es-ES_trad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CC6CFA-7819-F141-869A-FEC3BD852410}" type="slidenum">
              <a:rPr lang="es-ES_tradnl" smtClean="0"/>
              <a:t>9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073399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b="1" dirty="0"/>
              <a:t>Paula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CC6CFA-7819-F141-869A-FEC3BD852410}" type="slidenum">
              <a:rPr lang="es-ES_tradnl" smtClean="0"/>
              <a:t>12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882833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Omar </a:t>
            </a:r>
          </a:p>
          <a:p>
            <a:endParaRPr lang="es-CL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 un heredero del género del discurso del vendedor de micro</a:t>
            </a:r>
            <a:endParaRPr lang="es-ES_trad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 un heredero del discurso de la demostración</a:t>
            </a:r>
            <a:endParaRPr lang="es-ES_trad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CC6CFA-7819-F141-869A-FEC3BD852410}" type="slidenum">
              <a:rPr lang="es-ES_tradnl" smtClean="0"/>
              <a:t>13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213735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CC6CFA-7819-F141-869A-FEC3BD852410}" type="slidenum">
              <a:rPr lang="es-ES_tradnl" smtClean="0"/>
              <a:t>14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157918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Omar </a:t>
            </a:r>
          </a:p>
          <a:p>
            <a:endParaRPr lang="es-CL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 un heredero del género del discurso del vendedor de micro</a:t>
            </a:r>
            <a:endParaRPr lang="es-ES_trad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 un heredero del discurso de la demostración</a:t>
            </a:r>
            <a:endParaRPr lang="es-ES_trad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CC6CFA-7819-F141-869A-FEC3BD852410}" type="slidenum">
              <a:rPr lang="es-ES_tradnl" smtClean="0"/>
              <a:t>15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291398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CC6CFA-7819-F141-869A-FEC3BD852410}" type="slidenum">
              <a:rPr lang="es-ES_tradnl" smtClean="0"/>
              <a:t>16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408451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CC6CFA-7819-F141-869A-FEC3BD852410}" type="slidenum">
              <a:rPr lang="es-ES_tradnl" smtClean="0"/>
              <a:t>17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95976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Conseguir fondos para iniciar o acelerar un negocio (inversor) (6) Extracto</a:t>
            </a:r>
            <a:endParaRPr lang="es-ES_trad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Conseguir partners, socios o mentores</a:t>
            </a:r>
            <a:endParaRPr lang="es-ES_trad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Conseguir un equipo de trabajo</a:t>
            </a:r>
            <a:endParaRPr lang="es-ES_trad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C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Vender un producto o servicio</a:t>
            </a:r>
            <a:endParaRPr lang="es-ES_trad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CC6CFA-7819-F141-869A-FEC3BD852410}" type="slidenum">
              <a:rPr lang="es-ES_tradnl" smtClean="0"/>
              <a:t>20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104648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Omar</a:t>
            </a:r>
            <a:endParaRPr lang="es-ES_trad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CC6CFA-7819-F141-869A-FEC3BD852410}" type="slidenum">
              <a:rPr lang="es-ES_tradnl" smtClean="0"/>
              <a:t>26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948303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dirty="0"/>
              <a:t>Referencias</a:t>
            </a:r>
          </a:p>
          <a:p>
            <a:endParaRPr lang="es-ES_tradnl" dirty="0"/>
          </a:p>
          <a:p>
            <a:r>
              <a:rPr lang="es-ES_tradnl" dirty="0" err="1"/>
              <a:t>Charaudeau</a:t>
            </a:r>
            <a:r>
              <a:rPr lang="es-ES_tradnl" dirty="0"/>
              <a:t> y </a:t>
            </a:r>
            <a:r>
              <a:rPr lang="es-ES_tradnl" dirty="0" err="1"/>
              <a:t>fairclough</a:t>
            </a:r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CC6CFA-7819-F141-869A-FEC3BD852410}" type="slidenum">
              <a:rPr lang="es-ES_tradnl" smtClean="0"/>
              <a:t>30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8921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_tradnl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04C7B-1023-4E99-A6B0-E1CA8D7CE2AB}" type="datetime1">
              <a:rPr lang="es-ES_tradnl" smtClean="0"/>
              <a:t>11/10/2018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6F1D1-4F12-AF41-A2C2-23CFACB39AF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48213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E8A9D-0B8A-421E-A441-B6FD2A31679E}" type="datetime1">
              <a:rPr lang="es-ES_tradnl" smtClean="0"/>
              <a:t>11/10/2018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6F1D1-4F12-AF41-A2C2-23CFACB39AF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22759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EC524-FB93-4CF4-AD26-6C14C6023C37}" type="datetime1">
              <a:rPr lang="es-ES_tradnl" smtClean="0"/>
              <a:t>11/10/2018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6F1D1-4F12-AF41-A2C2-23CFACB39AF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85975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B0A4B-679C-4F35-866A-BCB8D8336C87}" type="datetime1">
              <a:rPr lang="es-ES_tradnl" smtClean="0"/>
              <a:t>11/10/2018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6F1D1-4F12-AF41-A2C2-23CFACB39AF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9456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DB97-D173-488E-A789-FA424A991710}" type="datetime1">
              <a:rPr lang="es-ES_tradnl" smtClean="0"/>
              <a:t>11/10/2018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6F1D1-4F12-AF41-A2C2-23CFACB39AF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69141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1D13C-73CF-4834-8A96-89A808BAD653}" type="datetime1">
              <a:rPr lang="es-ES_tradnl" smtClean="0"/>
              <a:t>11/10/2018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6F1D1-4F12-AF41-A2C2-23CFACB39AF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51564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BD7B3-5300-4977-94F6-EF736A146D65}" type="datetime1">
              <a:rPr lang="es-ES_tradnl" smtClean="0"/>
              <a:t>11/10/2018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6F1D1-4F12-AF41-A2C2-23CFACB39AF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2350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FBB69-781D-4162-9816-D380CF909C9A}" type="datetime1">
              <a:rPr lang="es-ES_tradnl" smtClean="0"/>
              <a:t>11/10/2018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6F1D1-4F12-AF41-A2C2-23CFACB39AF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02149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5339A-423F-4A92-9613-317AB1AF3987}" type="datetime1">
              <a:rPr lang="es-ES_tradnl" smtClean="0"/>
              <a:t>11/10/2018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6F1D1-4F12-AF41-A2C2-23CFACB39AF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23568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D74B6-A13C-48F6-B6EF-C57628BF5658}" type="datetime1">
              <a:rPr lang="es-ES_tradnl" smtClean="0"/>
              <a:t>11/10/2018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6F1D1-4F12-AF41-A2C2-23CFACB39AF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372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4FF9D-4673-4A5B-A0DF-FF7B4D26E5F5}" type="datetime1">
              <a:rPr lang="es-ES_tradnl" smtClean="0"/>
              <a:t>11/10/2018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6F1D1-4F12-AF41-A2C2-23CFACB39AF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3109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80CDDF-FCDC-4853-AEB2-F3FE99362383}" type="datetime1">
              <a:rPr lang="es-ES_tradnl" smtClean="0"/>
              <a:t>11/10/2018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6F1D1-4F12-AF41-A2C2-23CFACB39AF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57738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CodeBook_nuevo.xlsx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cid.uchile.cl/" TargetMode="External"/><Relationship Id="rId4" Type="http://schemas.openxmlformats.org/officeDocument/2006/relationships/hyperlink" Target="http://www.startupchile.org/es/sobre-nosotros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idchile.cl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309560"/>
            <a:ext cx="9144000" cy="2387600"/>
          </a:xfrm>
        </p:spPr>
        <p:txBody>
          <a:bodyPr>
            <a:normAutofit/>
          </a:bodyPr>
          <a:lstStyle/>
          <a:p>
            <a:r>
              <a:rPr lang="es-ES_tradnl" sz="6600" dirty="0"/>
              <a:t>El </a:t>
            </a:r>
            <a:r>
              <a:rPr lang="es-ES_tradnl" sz="6600" i="1" dirty="0"/>
              <a:t>discurso de la innovación en internet</a:t>
            </a:r>
            <a:endParaRPr lang="es-ES_tradnl" sz="66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2836456"/>
            <a:ext cx="9144000" cy="1608541"/>
          </a:xfrm>
        </p:spPr>
        <p:txBody>
          <a:bodyPr/>
          <a:lstStyle/>
          <a:p>
            <a:r>
              <a:rPr lang="es-ES_tradnl" sz="2800" dirty="0"/>
              <a:t>Análisis de sitios web institucionales de centros de innovación de Chile</a:t>
            </a:r>
          </a:p>
        </p:txBody>
      </p:sp>
      <p:grpSp>
        <p:nvGrpSpPr>
          <p:cNvPr id="17" name="Agrupar 16"/>
          <p:cNvGrpSpPr/>
          <p:nvPr/>
        </p:nvGrpSpPr>
        <p:grpSpPr>
          <a:xfrm>
            <a:off x="-834646" y="-84746"/>
            <a:ext cx="3320672" cy="7546537"/>
            <a:chOff x="-834646" y="-84746"/>
            <a:chExt cx="3320672" cy="7546537"/>
          </a:xfrm>
        </p:grpSpPr>
        <p:sp>
          <p:nvSpPr>
            <p:cNvPr id="4" name="Elipse 3"/>
            <p:cNvSpPr/>
            <p:nvPr/>
          </p:nvSpPr>
          <p:spPr>
            <a:xfrm>
              <a:off x="381000" y="348153"/>
              <a:ext cx="1143000" cy="1143000"/>
            </a:xfrm>
            <a:prstGeom prst="ellipse">
              <a:avLst/>
            </a:prstGeom>
            <a:solidFill>
              <a:srgbClr val="A6EF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5" name="Elipse 4"/>
            <p:cNvSpPr/>
            <p:nvPr/>
          </p:nvSpPr>
          <p:spPr>
            <a:xfrm>
              <a:off x="1800226" y="128344"/>
              <a:ext cx="685800" cy="691662"/>
            </a:xfrm>
            <a:prstGeom prst="ellipse">
              <a:avLst/>
            </a:prstGeom>
            <a:solidFill>
              <a:srgbClr val="A6EF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6" name="Elipse 5"/>
            <p:cNvSpPr/>
            <p:nvPr/>
          </p:nvSpPr>
          <p:spPr>
            <a:xfrm>
              <a:off x="803572" y="1759683"/>
              <a:ext cx="383583" cy="386862"/>
            </a:xfrm>
            <a:prstGeom prst="ellipse">
              <a:avLst/>
            </a:prstGeom>
            <a:solidFill>
              <a:srgbClr val="A6EF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7" name="Elipse 6"/>
            <p:cNvSpPr/>
            <p:nvPr/>
          </p:nvSpPr>
          <p:spPr>
            <a:xfrm>
              <a:off x="1278530" y="-84746"/>
              <a:ext cx="383583" cy="386862"/>
            </a:xfrm>
            <a:prstGeom prst="ellipse">
              <a:avLst/>
            </a:prstGeom>
            <a:solidFill>
              <a:srgbClr val="A6EF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8" name="Elipse 7"/>
            <p:cNvSpPr/>
            <p:nvPr/>
          </p:nvSpPr>
          <p:spPr>
            <a:xfrm>
              <a:off x="-87018" y="128344"/>
              <a:ext cx="383583" cy="386862"/>
            </a:xfrm>
            <a:prstGeom prst="ellipse">
              <a:avLst/>
            </a:prstGeom>
            <a:solidFill>
              <a:srgbClr val="A6EF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9" name="Elipse 8"/>
            <p:cNvSpPr/>
            <p:nvPr/>
          </p:nvSpPr>
          <p:spPr>
            <a:xfrm>
              <a:off x="-658518" y="1272076"/>
              <a:ext cx="1143000" cy="1143000"/>
            </a:xfrm>
            <a:prstGeom prst="ellipse">
              <a:avLst/>
            </a:prstGeom>
            <a:solidFill>
              <a:srgbClr val="A6EF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0" name="Elipse 9"/>
            <p:cNvSpPr/>
            <p:nvPr/>
          </p:nvSpPr>
          <p:spPr>
            <a:xfrm>
              <a:off x="-834646" y="2836456"/>
              <a:ext cx="2113176" cy="2131239"/>
            </a:xfrm>
            <a:prstGeom prst="ellipse">
              <a:avLst/>
            </a:prstGeom>
            <a:solidFill>
              <a:srgbClr val="A6EF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1" name="Elipse 10"/>
            <p:cNvSpPr/>
            <p:nvPr/>
          </p:nvSpPr>
          <p:spPr>
            <a:xfrm>
              <a:off x="32042" y="6081520"/>
              <a:ext cx="615655" cy="620917"/>
            </a:xfrm>
            <a:prstGeom prst="ellipse">
              <a:avLst/>
            </a:prstGeom>
            <a:solidFill>
              <a:srgbClr val="A6EF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3" name="Elipse 12"/>
            <p:cNvSpPr/>
            <p:nvPr/>
          </p:nvSpPr>
          <p:spPr>
            <a:xfrm>
              <a:off x="1038227" y="2404777"/>
              <a:ext cx="666750" cy="666750"/>
            </a:xfrm>
            <a:prstGeom prst="ellipse">
              <a:avLst/>
            </a:prstGeom>
            <a:solidFill>
              <a:srgbClr val="A6EF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4" name="Elipse 13"/>
            <p:cNvSpPr/>
            <p:nvPr/>
          </p:nvSpPr>
          <p:spPr>
            <a:xfrm>
              <a:off x="803572" y="5943082"/>
              <a:ext cx="1518709" cy="1518709"/>
            </a:xfrm>
            <a:prstGeom prst="ellipse">
              <a:avLst/>
            </a:prstGeom>
            <a:solidFill>
              <a:srgbClr val="A6EF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5" name="Elipse 14"/>
            <p:cNvSpPr/>
            <p:nvPr/>
          </p:nvSpPr>
          <p:spPr>
            <a:xfrm>
              <a:off x="21628" y="5315750"/>
              <a:ext cx="355899" cy="355899"/>
            </a:xfrm>
            <a:prstGeom prst="ellipse">
              <a:avLst/>
            </a:prstGeom>
            <a:solidFill>
              <a:srgbClr val="A6EF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6" name="Elipse 15"/>
            <p:cNvSpPr/>
            <p:nvPr/>
          </p:nvSpPr>
          <p:spPr>
            <a:xfrm>
              <a:off x="686561" y="5031473"/>
              <a:ext cx="265939" cy="265939"/>
            </a:xfrm>
            <a:prstGeom prst="ellipse">
              <a:avLst/>
            </a:prstGeom>
            <a:solidFill>
              <a:srgbClr val="A6EF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18" name="CuadroTexto 17"/>
          <p:cNvSpPr txBox="1"/>
          <p:nvPr/>
        </p:nvSpPr>
        <p:spPr>
          <a:xfrm>
            <a:off x="4758267" y="4443936"/>
            <a:ext cx="26754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/>
              <a:t>Germán Varas</a:t>
            </a:r>
          </a:p>
          <a:p>
            <a:pPr algn="ctr"/>
            <a:r>
              <a:rPr lang="es-ES_tradnl" sz="2400" dirty="0"/>
              <a:t>Nicole </a:t>
            </a:r>
            <a:r>
              <a:rPr lang="es-ES_tradnl" sz="2400" dirty="0" err="1"/>
              <a:t>Suid</a:t>
            </a:r>
            <a:endParaRPr lang="es-ES_tradnl" sz="2400" dirty="0"/>
          </a:p>
        </p:txBody>
      </p:sp>
      <p:cxnSp>
        <p:nvCxnSpPr>
          <p:cNvPr id="19" name="Conector recto 18"/>
          <p:cNvCxnSpPr/>
          <p:nvPr/>
        </p:nvCxnSpPr>
        <p:spPr>
          <a:xfrm>
            <a:off x="2601913" y="3797425"/>
            <a:ext cx="6988174" cy="0"/>
          </a:xfrm>
          <a:prstGeom prst="line">
            <a:avLst/>
          </a:prstGeom>
          <a:ln w="57150">
            <a:solidFill>
              <a:srgbClr val="FC9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uadroTexto 11"/>
          <p:cNvSpPr txBox="1"/>
          <p:nvPr/>
        </p:nvSpPr>
        <p:spPr>
          <a:xfrm>
            <a:off x="4321924" y="5717730"/>
            <a:ext cx="35481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/>
              <a:t>Proyecto FONDECYT nº 1170133</a:t>
            </a:r>
          </a:p>
        </p:txBody>
      </p:sp>
      <p:sp>
        <p:nvSpPr>
          <p:cNvPr id="20" name="Marcador de número de diapositiva 19">
            <a:extLst>
              <a:ext uri="{FF2B5EF4-FFF2-40B4-BE49-F238E27FC236}">
                <a16:creationId xmlns:a16="http://schemas.microsoft.com/office/drawing/2014/main" id="{5CEA78BE-3565-4075-B41E-5F5DE256E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6F1D1-4F12-AF41-A2C2-23CFACB39AF6}" type="slidenum">
              <a:rPr lang="es-ES_tradnl" smtClean="0"/>
              <a:t>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201958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La imagen como el </a:t>
            </a:r>
            <a:r>
              <a:rPr lang="es-ES_tradnl" dirty="0" err="1"/>
              <a:t>Zeitgeist</a:t>
            </a:r>
            <a:endParaRPr lang="es-ES_tradnl" i="1" dirty="0"/>
          </a:p>
        </p:txBody>
      </p:sp>
      <p:cxnSp>
        <p:nvCxnSpPr>
          <p:cNvPr id="20" name="Conector recto 19"/>
          <p:cNvCxnSpPr/>
          <p:nvPr/>
        </p:nvCxnSpPr>
        <p:spPr>
          <a:xfrm>
            <a:off x="984766" y="1440354"/>
            <a:ext cx="6988174" cy="0"/>
          </a:xfrm>
          <a:prstGeom prst="line">
            <a:avLst/>
          </a:prstGeom>
          <a:ln w="57150">
            <a:solidFill>
              <a:srgbClr val="FC9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ángulo redondeado 8"/>
          <p:cNvSpPr/>
          <p:nvPr/>
        </p:nvSpPr>
        <p:spPr>
          <a:xfrm>
            <a:off x="825551" y="2272749"/>
            <a:ext cx="3653302" cy="2078358"/>
          </a:xfrm>
          <a:prstGeom prst="round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2400" b="1" dirty="0"/>
              <a:t>Werner </a:t>
            </a:r>
            <a:r>
              <a:rPr lang="es-CL" sz="2400" b="1" dirty="0" err="1"/>
              <a:t>Sombart</a:t>
            </a:r>
            <a:r>
              <a:rPr lang="es-CL" sz="2400" b="1" dirty="0"/>
              <a:t> (Sociólogo Alemán)</a:t>
            </a:r>
          </a:p>
          <a:p>
            <a:pPr algn="ctr"/>
            <a:endParaRPr lang="es-CL" sz="2400" b="1" dirty="0"/>
          </a:p>
          <a:p>
            <a:pPr algn="ctr"/>
            <a:r>
              <a:rPr lang="es-CL" sz="2400" b="1" dirty="0"/>
              <a:t>Joseph </a:t>
            </a:r>
            <a:r>
              <a:rPr lang="es-CL" sz="2400" b="1" dirty="0" err="1"/>
              <a:t>Shumpeter</a:t>
            </a:r>
            <a:endParaRPr lang="es-CL" sz="2400" b="1" dirty="0"/>
          </a:p>
          <a:p>
            <a:pPr algn="ctr"/>
            <a:r>
              <a:rPr lang="es-CL" sz="2400" b="1" dirty="0"/>
              <a:t>(Economista Austríaco</a:t>
            </a:r>
          </a:p>
        </p:txBody>
      </p:sp>
      <p:sp>
        <p:nvSpPr>
          <p:cNvPr id="10" name="Rectángulo redondeado 9"/>
          <p:cNvSpPr/>
          <p:nvPr/>
        </p:nvSpPr>
        <p:spPr>
          <a:xfrm>
            <a:off x="838200" y="5325671"/>
            <a:ext cx="10515600" cy="995425"/>
          </a:xfrm>
          <a:prstGeom prst="round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2800" b="1" dirty="0"/>
              <a:t>La innovación como motor del crecimiento económico: Plan Nacional de innovación (MINECON, 2015)</a:t>
            </a:r>
          </a:p>
        </p:txBody>
      </p:sp>
      <p:pic>
        <p:nvPicPr>
          <p:cNvPr id="8" name="Picture 2" descr="Resultado de imagen para la destruccion creativa">
            <a:extLst>
              <a:ext uri="{FF2B5EF4-FFF2-40B4-BE49-F238E27FC236}">
                <a16:creationId xmlns:a16="http://schemas.microsoft.com/office/drawing/2014/main" id="{9BB9AF76-7235-4C89-BAAF-0F008EA9E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4031" y="1690688"/>
            <a:ext cx="6359769" cy="3052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EA788FF0-A16D-4408-882E-C7BCC7AA1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6F1D1-4F12-AF41-A2C2-23CFACB39AF6}" type="slidenum">
              <a:rPr lang="es-ES_tradnl" smtClean="0"/>
              <a:t>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17986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7732"/>
          </a:xfrm>
        </p:spPr>
        <p:txBody>
          <a:bodyPr>
            <a:normAutofit fontScale="90000"/>
          </a:bodyPr>
          <a:lstStyle/>
          <a:p>
            <a:r>
              <a:rPr lang="es-ES_tradnl" i="1" dirty="0"/>
              <a:t>El surgimiento de centros de innovación en Chile</a:t>
            </a:r>
          </a:p>
        </p:txBody>
      </p:sp>
      <p:cxnSp>
        <p:nvCxnSpPr>
          <p:cNvPr id="20" name="Conector recto 19"/>
          <p:cNvCxnSpPr/>
          <p:nvPr/>
        </p:nvCxnSpPr>
        <p:spPr>
          <a:xfrm>
            <a:off x="925437" y="1218449"/>
            <a:ext cx="6988174" cy="0"/>
          </a:xfrm>
          <a:prstGeom prst="line">
            <a:avLst/>
          </a:prstGeom>
          <a:ln w="57150">
            <a:solidFill>
              <a:srgbClr val="FC9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ángulo redondeado 3"/>
          <p:cNvSpPr/>
          <p:nvPr/>
        </p:nvSpPr>
        <p:spPr>
          <a:xfrm>
            <a:off x="1131518" y="5029954"/>
            <a:ext cx="9384081" cy="1183277"/>
          </a:xfrm>
          <a:prstGeom prst="round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CL" sz="2800" dirty="0"/>
              <a:t>Centros Privados: </a:t>
            </a:r>
            <a:r>
              <a:rPr lang="es-CL" sz="2800" dirty="0" err="1"/>
              <a:t>Bioeconomía</a:t>
            </a:r>
            <a:r>
              <a:rPr lang="es-CL" sz="2800" dirty="0"/>
              <a:t>, INNSPIRAL, </a:t>
            </a:r>
            <a:r>
              <a:rPr lang="es-CL" sz="2800" dirty="0" err="1"/>
              <a:t>Cynersis</a:t>
            </a:r>
            <a:endParaRPr lang="es-CL" sz="2800" dirty="0"/>
          </a:p>
        </p:txBody>
      </p:sp>
      <p:sp>
        <p:nvSpPr>
          <p:cNvPr id="8" name="Rectángulo redondeado 7"/>
          <p:cNvSpPr/>
          <p:nvPr/>
        </p:nvSpPr>
        <p:spPr>
          <a:xfrm>
            <a:off x="1131518" y="3325489"/>
            <a:ext cx="9384082" cy="1300507"/>
          </a:xfrm>
          <a:prstGeom prst="round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CL" sz="2800" dirty="0"/>
              <a:t>Centros Estatales: </a:t>
            </a:r>
            <a:r>
              <a:rPr lang="es-CL" sz="2800" dirty="0" err="1"/>
              <a:t>Start</a:t>
            </a:r>
            <a:r>
              <a:rPr lang="es-CL" sz="2800" dirty="0"/>
              <a:t> Up, </a:t>
            </a:r>
            <a:r>
              <a:rPr lang="es-CL" sz="2800" dirty="0" err="1"/>
              <a:t>inapi</a:t>
            </a:r>
            <a:r>
              <a:rPr lang="es-CL" sz="2800" dirty="0"/>
              <a:t>, </a:t>
            </a:r>
            <a:r>
              <a:rPr lang="es-CL" sz="2800" dirty="0" err="1"/>
              <a:t>Corfo</a:t>
            </a:r>
            <a:endParaRPr lang="es-CL" sz="2800" dirty="0"/>
          </a:p>
        </p:txBody>
      </p:sp>
      <p:sp>
        <p:nvSpPr>
          <p:cNvPr id="9" name="Rectángulo redondeado 8"/>
          <p:cNvSpPr/>
          <p:nvPr/>
        </p:nvSpPr>
        <p:spPr>
          <a:xfrm>
            <a:off x="1131518" y="1690689"/>
            <a:ext cx="9384082" cy="1216634"/>
          </a:xfrm>
          <a:prstGeom prst="round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CL" sz="2800" dirty="0"/>
              <a:t>Centros Asociados a Universidades: UC, UCH, UAI, UDD, UDP.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D5A02B1A-41BF-49D6-9CF4-C138BD036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6F1D1-4F12-AF41-A2C2-23CFACB39AF6}" type="slidenum">
              <a:rPr lang="es-ES_tradnl" smtClean="0"/>
              <a:t>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34370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8603" y="365125"/>
            <a:ext cx="10515600" cy="1325563"/>
          </a:xfrm>
        </p:spPr>
        <p:txBody>
          <a:bodyPr>
            <a:noAutofit/>
          </a:bodyPr>
          <a:lstStyle/>
          <a:p>
            <a:r>
              <a:rPr lang="es-ES_tradnl" dirty="0"/>
              <a:t>Algunos referentes teóricos</a:t>
            </a:r>
            <a:endParaRPr lang="es-ES_tradnl" sz="3600" i="1" dirty="0"/>
          </a:p>
        </p:txBody>
      </p:sp>
      <p:sp>
        <p:nvSpPr>
          <p:cNvPr id="27" name="Marcador de contenido 26"/>
          <p:cNvSpPr>
            <a:spLocks noGrp="1"/>
          </p:cNvSpPr>
          <p:nvPr>
            <p:ph sz="half" idx="1"/>
          </p:nvPr>
        </p:nvSpPr>
        <p:spPr>
          <a:xfrm>
            <a:off x="838199" y="2172188"/>
            <a:ext cx="8007820" cy="4351338"/>
          </a:xfrm>
        </p:spPr>
        <p:txBody>
          <a:bodyPr>
            <a:normAutofit/>
          </a:bodyPr>
          <a:lstStyle/>
          <a:p>
            <a:endParaRPr lang="es-ES_tradnl" sz="2400" dirty="0"/>
          </a:p>
          <a:p>
            <a:endParaRPr lang="es-ES_tradnl" sz="2400" dirty="0"/>
          </a:p>
          <a:p>
            <a:endParaRPr lang="es-ES_tradnl" sz="2400" dirty="0"/>
          </a:p>
          <a:p>
            <a:endParaRPr lang="es-ES_tradnl" sz="2400" dirty="0"/>
          </a:p>
          <a:p>
            <a:endParaRPr lang="es-ES_tradnl" sz="2400" dirty="0"/>
          </a:p>
        </p:txBody>
      </p:sp>
      <p:cxnSp>
        <p:nvCxnSpPr>
          <p:cNvPr id="35" name="Conector recto 34"/>
          <p:cNvCxnSpPr/>
          <p:nvPr/>
        </p:nvCxnSpPr>
        <p:spPr>
          <a:xfrm>
            <a:off x="958399" y="1478133"/>
            <a:ext cx="6988174" cy="0"/>
          </a:xfrm>
          <a:prstGeom prst="line">
            <a:avLst/>
          </a:prstGeom>
          <a:ln w="57150">
            <a:solidFill>
              <a:srgbClr val="FC9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691A303E-5331-4FF5-925D-1C5D87AF60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343" y="1786783"/>
            <a:ext cx="10515600" cy="452327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300" dirty="0" err="1"/>
              <a:t>Aritóteles</a:t>
            </a:r>
            <a:r>
              <a:rPr lang="en-US" sz="3300" dirty="0"/>
              <a:t> (2003). La </a:t>
            </a:r>
            <a:r>
              <a:rPr lang="en-US" sz="3300" dirty="0" err="1"/>
              <a:t>retórica</a:t>
            </a:r>
            <a:r>
              <a:rPr lang="en-US" sz="3300" dirty="0"/>
              <a:t>. Madrid: </a:t>
            </a:r>
            <a:r>
              <a:rPr lang="en-US" sz="3300" dirty="0" err="1"/>
              <a:t>Gredos</a:t>
            </a:r>
            <a:r>
              <a:rPr lang="en-US" sz="3300" dirty="0"/>
              <a:t>.</a:t>
            </a:r>
          </a:p>
          <a:p>
            <a:pPr marL="0" indent="0">
              <a:buNone/>
            </a:pPr>
            <a:endParaRPr lang="en-US" sz="3300" dirty="0"/>
          </a:p>
          <a:p>
            <a:pPr marL="0" indent="0">
              <a:buNone/>
            </a:pPr>
            <a:r>
              <a:rPr lang="en-US" sz="3300" dirty="0"/>
              <a:t>Di </a:t>
            </a:r>
            <a:r>
              <a:rPr lang="en-US" sz="3300" dirty="0" err="1"/>
              <a:t>Tullio</a:t>
            </a:r>
            <a:r>
              <a:rPr lang="en-US" sz="3300" dirty="0"/>
              <a:t>, A. (2014). </a:t>
            </a:r>
            <a:r>
              <a:rPr lang="en-US" sz="3300" i="1" dirty="0"/>
              <a:t>Manual de </a:t>
            </a:r>
            <a:r>
              <a:rPr lang="en-US" sz="3300" i="1" dirty="0" err="1"/>
              <a:t>Gramática</a:t>
            </a:r>
            <a:r>
              <a:rPr lang="en-US" sz="3300" i="1" dirty="0"/>
              <a:t> del </a:t>
            </a:r>
            <a:r>
              <a:rPr lang="en-US" sz="3300" i="1" dirty="0" err="1"/>
              <a:t>Español</a:t>
            </a:r>
            <a:r>
              <a:rPr lang="en-US" sz="3300" dirty="0"/>
              <a:t>. Buenos Aires: 	</a:t>
            </a:r>
            <a:r>
              <a:rPr lang="en-US" sz="3300" dirty="0" err="1"/>
              <a:t>Waldhuter</a:t>
            </a:r>
            <a:r>
              <a:rPr lang="en-US" sz="3300" dirty="0"/>
              <a:t>.</a:t>
            </a:r>
          </a:p>
          <a:p>
            <a:pPr marL="0" indent="0">
              <a:buNone/>
            </a:pPr>
            <a:endParaRPr lang="en-US" sz="3300" dirty="0"/>
          </a:p>
          <a:p>
            <a:pPr marL="0" indent="0">
              <a:buNone/>
            </a:pPr>
            <a:r>
              <a:rPr lang="en-US" sz="3300" dirty="0"/>
              <a:t>Kress, G. R., &amp; Van Leeuwen, T. (1996). </a:t>
            </a:r>
            <a:r>
              <a:rPr lang="en-US" sz="3300" i="1" dirty="0"/>
              <a:t>Reading images: The grammar 	of visual design</a:t>
            </a:r>
            <a:r>
              <a:rPr lang="en-US" sz="3300" dirty="0"/>
              <a:t>. London: Psychology Press.</a:t>
            </a:r>
          </a:p>
          <a:p>
            <a:pPr marL="0" indent="0">
              <a:buNone/>
            </a:pPr>
            <a:endParaRPr lang="en-US" sz="3300" dirty="0"/>
          </a:p>
          <a:p>
            <a:pPr marL="0" indent="0">
              <a:buNone/>
            </a:pPr>
            <a:r>
              <a:rPr lang="en-US" sz="3300" dirty="0" err="1"/>
              <a:t>Martinec</a:t>
            </a:r>
            <a:r>
              <a:rPr lang="en-US" sz="3300" dirty="0"/>
              <a:t>, R., &amp; Van Leeuwen, T. (2009). </a:t>
            </a:r>
            <a:r>
              <a:rPr lang="en-US" sz="3300" i="1" dirty="0"/>
              <a:t>The language of new media 	design: Theory and practice</a:t>
            </a:r>
            <a:r>
              <a:rPr lang="en-US" sz="3300" dirty="0"/>
              <a:t>. London: Routledge.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s-CL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73B8F41B-58A3-43D1-A23B-524D82EE8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6F1D1-4F12-AF41-A2C2-23CFACB39AF6}" type="slidenum">
              <a:rPr lang="es-ES_tradnl" smtClean="0"/>
              <a:t>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883279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Dimensiones del análisis</a:t>
            </a:r>
          </a:p>
        </p:txBody>
      </p:sp>
      <p:cxnSp>
        <p:nvCxnSpPr>
          <p:cNvPr id="4" name="Conector recto 3"/>
          <p:cNvCxnSpPr/>
          <p:nvPr/>
        </p:nvCxnSpPr>
        <p:spPr>
          <a:xfrm>
            <a:off x="984766" y="1440354"/>
            <a:ext cx="6988174" cy="0"/>
          </a:xfrm>
          <a:prstGeom prst="line">
            <a:avLst/>
          </a:prstGeom>
          <a:ln w="57150">
            <a:solidFill>
              <a:srgbClr val="FC9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ángulo redondeado 13"/>
          <p:cNvSpPr/>
          <p:nvPr/>
        </p:nvSpPr>
        <p:spPr>
          <a:xfrm>
            <a:off x="1101905" y="2398096"/>
            <a:ext cx="4778079" cy="3520784"/>
          </a:xfrm>
          <a:prstGeom prst="round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3200" dirty="0" err="1"/>
              <a:t>Semiosis</a:t>
            </a:r>
            <a:r>
              <a:rPr lang="es-CL" sz="3200" dirty="0"/>
              <a:t> verbal</a:t>
            </a:r>
            <a:r>
              <a:rPr lang="es-CL" sz="3200" dirty="0">
                <a:sym typeface="Wingdings" panose="05000000000000000000" pitchFamily="2" charset="2"/>
              </a:rPr>
              <a:t> </a:t>
            </a:r>
            <a:r>
              <a:rPr lang="es-CL" sz="3200" dirty="0" err="1">
                <a:sym typeface="Wingdings" panose="05000000000000000000" pitchFamily="2" charset="2"/>
              </a:rPr>
              <a:t>Semiosis</a:t>
            </a:r>
            <a:r>
              <a:rPr lang="es-CL" sz="3200" dirty="0">
                <a:sym typeface="Wingdings" panose="05000000000000000000" pitchFamily="2" charset="2"/>
              </a:rPr>
              <a:t> del texto</a:t>
            </a:r>
            <a:endParaRPr lang="es-CL" sz="3200" dirty="0"/>
          </a:p>
          <a:p>
            <a:pPr algn="ctr"/>
            <a:endParaRPr lang="es-CL" sz="3200" dirty="0"/>
          </a:p>
          <a:p>
            <a:pPr algn="ctr"/>
            <a:r>
              <a:rPr lang="es-CL" sz="3200" dirty="0" err="1"/>
              <a:t>Semiosis</a:t>
            </a:r>
            <a:r>
              <a:rPr lang="es-CL" sz="3200" dirty="0"/>
              <a:t> visual</a:t>
            </a:r>
            <a:r>
              <a:rPr lang="es-CL" sz="3200" dirty="0">
                <a:sym typeface="Wingdings" panose="05000000000000000000" pitchFamily="2" charset="2"/>
              </a:rPr>
              <a:t> </a:t>
            </a:r>
          </a:p>
          <a:p>
            <a:pPr algn="ctr"/>
            <a:endParaRPr lang="es-CL" sz="3200" dirty="0">
              <a:sym typeface="Wingdings" panose="05000000000000000000" pitchFamily="2" charset="2"/>
            </a:endParaRPr>
          </a:p>
          <a:p>
            <a:pPr algn="ctr"/>
            <a:r>
              <a:rPr lang="es-CL" sz="3200" dirty="0" err="1">
                <a:sym typeface="Wingdings" panose="05000000000000000000" pitchFamily="2" charset="2"/>
              </a:rPr>
              <a:t>S</a:t>
            </a:r>
            <a:r>
              <a:rPr lang="es-CL" sz="3200" dirty="0" err="1"/>
              <a:t>emiosis</a:t>
            </a:r>
            <a:r>
              <a:rPr lang="es-CL" sz="3200" dirty="0"/>
              <a:t> del </a:t>
            </a:r>
            <a:r>
              <a:rPr lang="es-CL" sz="3200" dirty="0" err="1"/>
              <a:t>layout</a:t>
            </a:r>
            <a:r>
              <a:rPr lang="es-CL" sz="3200" dirty="0"/>
              <a:t> y </a:t>
            </a:r>
            <a:r>
              <a:rPr lang="es-CL" sz="3200" dirty="0" err="1"/>
              <a:t>semiosis</a:t>
            </a:r>
            <a:r>
              <a:rPr lang="es-CL" sz="3200" dirty="0"/>
              <a:t> de la imagen </a:t>
            </a:r>
          </a:p>
        </p:txBody>
      </p:sp>
      <p:sp>
        <p:nvSpPr>
          <p:cNvPr id="15" name="Rectángulo redondeado 14"/>
          <p:cNvSpPr/>
          <p:nvPr/>
        </p:nvSpPr>
        <p:spPr>
          <a:xfrm>
            <a:off x="6283569" y="2398097"/>
            <a:ext cx="4618893" cy="3520784"/>
          </a:xfrm>
          <a:prstGeom prst="round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3200" dirty="0" err="1"/>
              <a:t>Semiosis</a:t>
            </a:r>
            <a:r>
              <a:rPr lang="es-CL" sz="3200" dirty="0"/>
              <a:t> verbal</a:t>
            </a:r>
            <a:r>
              <a:rPr lang="es-CL" sz="3200" dirty="0">
                <a:sym typeface="Wingdings" panose="05000000000000000000" pitchFamily="2" charset="2"/>
              </a:rPr>
              <a:t></a:t>
            </a:r>
          </a:p>
          <a:p>
            <a:pPr algn="ctr"/>
            <a:endParaRPr lang="es-CL" sz="3200" dirty="0">
              <a:sym typeface="Wingdings" panose="05000000000000000000" pitchFamily="2" charset="2"/>
            </a:endParaRPr>
          </a:p>
          <a:p>
            <a:pPr algn="ctr"/>
            <a:r>
              <a:rPr lang="es-CL" sz="3200" dirty="0">
                <a:sym typeface="Wingdings" panose="05000000000000000000" pitchFamily="2" charset="2"/>
              </a:rPr>
              <a:t> </a:t>
            </a:r>
            <a:r>
              <a:rPr lang="es-CL" sz="3200" dirty="0" err="1">
                <a:sym typeface="Wingdings" panose="05000000000000000000" pitchFamily="2" charset="2"/>
              </a:rPr>
              <a:t>Semiosis</a:t>
            </a:r>
            <a:r>
              <a:rPr lang="es-CL" sz="3200" dirty="0">
                <a:sym typeface="Wingdings" panose="05000000000000000000" pitchFamily="2" charset="2"/>
              </a:rPr>
              <a:t> del texto</a:t>
            </a:r>
            <a:endParaRPr lang="es-CL" sz="3200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3222BE60-BEF1-4A10-BC58-7F3530EBE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6F1D1-4F12-AF41-A2C2-23CFACB39AF6}" type="slidenum">
              <a:rPr lang="es-ES_tradnl" smtClean="0"/>
              <a:t>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0829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6584"/>
          </a:xfrm>
        </p:spPr>
        <p:txBody>
          <a:bodyPr>
            <a:normAutofit fontScale="90000"/>
          </a:bodyPr>
          <a:lstStyle/>
          <a:p>
            <a:r>
              <a:rPr lang="es-ES_tradnl" dirty="0"/>
              <a:t>Preguntas ¿Cómo son los sitios web chilenos sobre innovación?</a:t>
            </a:r>
          </a:p>
        </p:txBody>
      </p:sp>
      <p:cxnSp>
        <p:nvCxnSpPr>
          <p:cNvPr id="10" name="Conector recto 9"/>
          <p:cNvCxnSpPr/>
          <p:nvPr/>
        </p:nvCxnSpPr>
        <p:spPr>
          <a:xfrm>
            <a:off x="958399" y="1517937"/>
            <a:ext cx="6988174" cy="0"/>
          </a:xfrm>
          <a:prstGeom prst="line">
            <a:avLst/>
          </a:prstGeom>
          <a:ln w="57150">
            <a:solidFill>
              <a:srgbClr val="FC9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2766605"/>
              </p:ext>
            </p:extLst>
          </p:nvPr>
        </p:nvGraphicFramePr>
        <p:xfrm>
          <a:off x="958399" y="1704165"/>
          <a:ext cx="10395402" cy="5196840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4152863">
                  <a:extLst>
                    <a:ext uri="{9D8B030D-6E8A-4147-A177-3AD203B41FA5}">
                      <a16:colId xmlns:a16="http://schemas.microsoft.com/office/drawing/2014/main" val="2513582815"/>
                    </a:ext>
                  </a:extLst>
                </a:gridCol>
                <a:gridCol w="6242539">
                  <a:extLst>
                    <a:ext uri="{9D8B030D-6E8A-4147-A177-3AD203B41FA5}">
                      <a16:colId xmlns:a16="http://schemas.microsoft.com/office/drawing/2014/main" val="925561776"/>
                    </a:ext>
                  </a:extLst>
                </a:gridCol>
              </a:tblGrid>
              <a:tr h="1526502">
                <a:tc>
                  <a:txBody>
                    <a:bodyPr/>
                    <a:lstStyle/>
                    <a:p>
                      <a:r>
                        <a:rPr lang="es-CL" sz="2800" b="0" dirty="0"/>
                        <a:t>Preguntas relativas a la </a:t>
                      </a:r>
                      <a:r>
                        <a:rPr lang="es-CL" sz="2800" b="0" dirty="0" err="1"/>
                        <a:t>semiosis</a:t>
                      </a:r>
                      <a:r>
                        <a:rPr lang="es-CL" sz="2800" b="0" dirty="0"/>
                        <a:t> del </a:t>
                      </a:r>
                      <a:r>
                        <a:rPr lang="es-CL" sz="2800" b="0" dirty="0" err="1"/>
                        <a:t>Layout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CL" sz="2400" b="0" dirty="0">
                          <a:effectLst/>
                        </a:rPr>
                        <a:t>¿Cuál es el modo de presentación de la información?</a:t>
                      </a:r>
                    </a:p>
                    <a:p>
                      <a:pPr marL="285750" indent="-285750" algn="just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CL" sz="2400" b="0" dirty="0">
                          <a:effectLst/>
                        </a:rPr>
                        <a:t>¿Qué recursos visuales se utilizan?</a:t>
                      </a:r>
                      <a:endParaRPr lang="es-CL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289274"/>
                  </a:ext>
                </a:extLst>
              </a:tr>
              <a:tr h="1526502">
                <a:tc>
                  <a:txBody>
                    <a:bodyPr/>
                    <a:lstStyle/>
                    <a:p>
                      <a:r>
                        <a:rPr lang="es-CL" sz="2800" dirty="0"/>
                        <a:t>Preguntas relativas a la </a:t>
                      </a:r>
                      <a:r>
                        <a:rPr lang="es-CL" sz="2800" dirty="0" err="1"/>
                        <a:t>semiosis</a:t>
                      </a:r>
                      <a:r>
                        <a:rPr lang="es-CL" sz="2800" dirty="0"/>
                        <a:t> de la imagen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CL" sz="2400" dirty="0">
                          <a:effectLst/>
                        </a:rPr>
                        <a:t>¿Qué tipo de información visual se presenta?</a:t>
                      </a:r>
                    </a:p>
                    <a:p>
                      <a:pPr marL="285750" indent="-285750" algn="just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CL" sz="2400" dirty="0">
                          <a:effectLst/>
                        </a:rPr>
                        <a:t>¿Qué tipo de relación mantienen los elementos de la estructura conceptual?</a:t>
                      </a:r>
                      <a:endParaRPr lang="es-CL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833974"/>
                  </a:ext>
                </a:extLst>
              </a:tr>
              <a:tr h="2100830">
                <a:tc>
                  <a:txBody>
                    <a:bodyPr/>
                    <a:lstStyle/>
                    <a:p>
                      <a:r>
                        <a:rPr lang="es-CL" sz="2800" dirty="0"/>
                        <a:t>Preguntas relativas a la </a:t>
                      </a:r>
                      <a:r>
                        <a:rPr lang="es-CL" sz="2800" dirty="0" err="1"/>
                        <a:t>semiosis</a:t>
                      </a:r>
                      <a:r>
                        <a:rPr lang="es-CL" sz="2800" dirty="0"/>
                        <a:t> verbal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CL" sz="2000" dirty="0">
                          <a:effectLst/>
                        </a:rPr>
                        <a:t>¿De qué se habla? </a:t>
                      </a:r>
                    </a:p>
                    <a:p>
                      <a:pPr marL="285750" indent="-285750" algn="just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CL" sz="2000" dirty="0">
                          <a:effectLst/>
                        </a:rPr>
                        <a:t>¿Cuáles son los componentes de la retórica más frecuentes en los sitios?</a:t>
                      </a:r>
                    </a:p>
                    <a:p>
                      <a:pPr marL="285750" indent="-285750" algn="just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CL" sz="2000" dirty="0">
                          <a:effectLst/>
                        </a:rPr>
                        <a:t>¿Qué tipo de verbos se utilizan?</a:t>
                      </a:r>
                    </a:p>
                    <a:p>
                      <a:pPr marL="285750" indent="-285750" algn="just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CL" sz="2000" dirty="0">
                          <a:effectLst/>
                        </a:rPr>
                        <a:t>¿Qué tipo de valoración se realiza en el discurso?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477347"/>
                  </a:ext>
                </a:extLst>
              </a:tr>
            </a:tbl>
          </a:graphicData>
        </a:graphic>
      </p:graphicFrame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70C867E7-DC29-4355-A8D2-3D3E31C49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6F1D1-4F12-AF41-A2C2-23CFACB39AF6}" type="slidenum">
              <a:rPr lang="es-ES_tradnl" smtClean="0"/>
              <a:t>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61602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Metodología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2169103"/>
            <a:ext cx="10515600" cy="366993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CL" b="1" dirty="0"/>
          </a:p>
          <a:p>
            <a:pPr marL="0" indent="0">
              <a:buNone/>
            </a:pPr>
            <a:r>
              <a:rPr lang="es-CL" b="1" dirty="0"/>
              <a:t>	Tipo de estudio</a:t>
            </a:r>
            <a:endParaRPr lang="es-CL" b="1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s-CL" dirty="0"/>
              <a:t>		Cualitativo </a:t>
            </a:r>
          </a:p>
          <a:p>
            <a:pPr marL="0" indent="0">
              <a:buNone/>
            </a:pPr>
            <a:endParaRPr lang="es-CL" b="1" dirty="0"/>
          </a:p>
          <a:p>
            <a:pPr marL="0" indent="0">
              <a:buNone/>
            </a:pPr>
            <a:r>
              <a:rPr lang="es-CL" b="1" dirty="0"/>
              <a:t>	Alcance</a:t>
            </a:r>
            <a:endParaRPr lang="es-CL" b="1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s-CL" dirty="0"/>
              <a:t>		Exploratorio descriptivo</a:t>
            </a:r>
          </a:p>
          <a:p>
            <a:endParaRPr lang="es-ES_tradnl" dirty="0"/>
          </a:p>
        </p:txBody>
      </p:sp>
      <p:cxnSp>
        <p:nvCxnSpPr>
          <p:cNvPr id="6" name="Conector recto 5"/>
          <p:cNvCxnSpPr/>
          <p:nvPr/>
        </p:nvCxnSpPr>
        <p:spPr>
          <a:xfrm>
            <a:off x="838200" y="1436077"/>
            <a:ext cx="6988174" cy="0"/>
          </a:xfrm>
          <a:prstGeom prst="line">
            <a:avLst/>
          </a:prstGeom>
          <a:ln w="57150">
            <a:solidFill>
              <a:srgbClr val="FC9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8163268" y="6493255"/>
            <a:ext cx="40287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>
                <a:solidFill>
                  <a:schemeClr val="bg1"/>
                </a:solidFill>
              </a:rPr>
              <a:t>Características observadas no reportadas</a:t>
            </a:r>
            <a:endParaRPr lang="es-ES_tradnl" dirty="0">
              <a:solidFill>
                <a:schemeClr val="bg1"/>
              </a:solidFill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C9A675B-EB8A-46A1-A00A-450448512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6F1D1-4F12-AF41-A2C2-23CFACB39AF6}" type="slidenum">
              <a:rPr lang="es-ES_tradnl" smtClean="0"/>
              <a:t>7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00350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6463"/>
          </a:xfrm>
        </p:spPr>
        <p:txBody>
          <a:bodyPr/>
          <a:lstStyle/>
          <a:p>
            <a:r>
              <a:rPr lang="es-ES_tradnl" dirty="0"/>
              <a:t>Metodología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747027"/>
            <a:ext cx="10298723" cy="27913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L" b="1" dirty="0"/>
              <a:t>El corpus</a:t>
            </a:r>
            <a:r>
              <a:rPr lang="es-CL" dirty="0"/>
              <a:t>: </a:t>
            </a:r>
            <a:r>
              <a:rPr lang="es-CL" b="1" dirty="0"/>
              <a:t>Criterios de inclusión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L" dirty="0"/>
              <a:t>Búsqueda en Google con las palabras clave (Centro de innovación) delimitando a sitios .cl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L" dirty="0"/>
              <a:t>Revisión de los sitios de las primeras 4 páginas (10 resultados por página)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L" dirty="0"/>
              <a:t>Depuración temática (eliminación de sitios no atingentes)</a:t>
            </a:r>
          </a:p>
          <a:p>
            <a:pPr marL="0" indent="0">
              <a:buNone/>
            </a:pPr>
            <a:endParaRPr lang="es-ES_tradnl" dirty="0"/>
          </a:p>
        </p:txBody>
      </p:sp>
      <p:cxnSp>
        <p:nvCxnSpPr>
          <p:cNvPr id="6" name="Conector recto 5"/>
          <p:cNvCxnSpPr/>
          <p:nvPr/>
        </p:nvCxnSpPr>
        <p:spPr>
          <a:xfrm>
            <a:off x="838200" y="1237788"/>
            <a:ext cx="6988174" cy="0"/>
          </a:xfrm>
          <a:prstGeom prst="line">
            <a:avLst/>
          </a:prstGeom>
          <a:ln w="57150">
            <a:solidFill>
              <a:srgbClr val="FC9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F0423DE4-C54C-48CB-A8AC-9E99A72245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0770687"/>
              </p:ext>
            </p:extLst>
          </p:nvPr>
        </p:nvGraphicFramePr>
        <p:xfrm>
          <a:off x="1899139" y="4545236"/>
          <a:ext cx="7997336" cy="21109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2870">
                  <a:extLst>
                    <a:ext uri="{9D8B030D-6E8A-4147-A177-3AD203B41FA5}">
                      <a16:colId xmlns:a16="http://schemas.microsoft.com/office/drawing/2014/main" val="609045573"/>
                    </a:ext>
                  </a:extLst>
                </a:gridCol>
                <a:gridCol w="1514466">
                  <a:extLst>
                    <a:ext uri="{9D8B030D-6E8A-4147-A177-3AD203B41FA5}">
                      <a16:colId xmlns:a16="http://schemas.microsoft.com/office/drawing/2014/main" val="211761787"/>
                    </a:ext>
                  </a:extLst>
                </a:gridCol>
              </a:tblGrid>
              <a:tr h="49052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CL" sz="2800" dirty="0">
                          <a:effectLst/>
                        </a:rPr>
                        <a:t>Centros asociados a UES</a:t>
                      </a:r>
                      <a:endParaRPr lang="es-CL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CL" sz="2800">
                          <a:effectLst/>
                        </a:rPr>
                        <a:t>11</a:t>
                      </a:r>
                      <a:endParaRPr lang="es-CL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298517"/>
                  </a:ext>
                </a:extLst>
              </a:tr>
              <a:tr h="49052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CL" sz="2800" dirty="0">
                          <a:effectLst/>
                        </a:rPr>
                        <a:t>Centros estatales</a:t>
                      </a:r>
                      <a:endParaRPr lang="es-CL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CL" sz="2800">
                          <a:effectLst/>
                        </a:rPr>
                        <a:t>6</a:t>
                      </a:r>
                      <a:endParaRPr lang="es-CL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218247"/>
                  </a:ext>
                </a:extLst>
              </a:tr>
              <a:tr h="49052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CL" sz="2800" dirty="0">
                          <a:effectLst/>
                        </a:rPr>
                        <a:t>Centros privados</a:t>
                      </a:r>
                      <a:endParaRPr lang="es-CL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CL" sz="2800">
                          <a:effectLst/>
                        </a:rPr>
                        <a:t>15</a:t>
                      </a:r>
                      <a:endParaRPr lang="es-CL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099455"/>
                  </a:ext>
                </a:extLst>
              </a:tr>
              <a:tr h="49052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CL" sz="2800" dirty="0">
                          <a:effectLst/>
                        </a:rPr>
                        <a:t>Corpus final</a:t>
                      </a:r>
                      <a:endParaRPr lang="es-CL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CL" sz="2800" dirty="0">
                          <a:effectLst/>
                        </a:rPr>
                        <a:t>32</a:t>
                      </a:r>
                      <a:endParaRPr lang="es-CL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411181"/>
                  </a:ext>
                </a:extLst>
              </a:tr>
            </a:tbl>
          </a:graphicData>
        </a:graphic>
      </p:graphicFrame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195A51D-3B57-421F-B676-3C7D88FE1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6F1D1-4F12-AF41-A2C2-23CFACB39AF6}" type="slidenum">
              <a:rPr lang="es-ES_tradnl" smtClean="0"/>
              <a:t>8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116911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Procedimientos de análisis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2169103"/>
            <a:ext cx="10515600" cy="36699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L" b="1" dirty="0"/>
              <a:t>Análisis </a:t>
            </a:r>
            <a:r>
              <a:rPr lang="es-CL" b="1" dirty="0" err="1"/>
              <a:t>abductivo</a:t>
            </a:r>
            <a:endParaRPr lang="es-CL" b="1" dirty="0"/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r>
              <a:rPr lang="es-CL" dirty="0"/>
              <a:t>Atlas ti</a:t>
            </a:r>
          </a:p>
          <a:p>
            <a:pPr marL="0" indent="0">
              <a:buNone/>
            </a:pPr>
            <a:r>
              <a:rPr lang="es-CL" dirty="0"/>
              <a:t>Aplicación de categorías predeterminadas</a:t>
            </a:r>
          </a:p>
          <a:p>
            <a:pPr marL="0" indent="0">
              <a:buNone/>
            </a:pPr>
            <a:r>
              <a:rPr lang="es-CL" dirty="0"/>
              <a:t>Identificación de categorías emergentes</a:t>
            </a:r>
          </a:p>
          <a:p>
            <a:pPr marL="0" indent="0">
              <a:buNone/>
            </a:pPr>
            <a:r>
              <a:rPr lang="es-CL" dirty="0"/>
              <a:t>Ajuste iterado del libro de códigos</a:t>
            </a:r>
          </a:p>
          <a:p>
            <a:pPr marL="0" indent="0">
              <a:buNone/>
            </a:pPr>
            <a:r>
              <a:rPr lang="es-CL" dirty="0"/>
              <a:t>Estimación de la frecuencia relativa de las categorías (porcentajes)</a:t>
            </a:r>
          </a:p>
          <a:p>
            <a:endParaRPr lang="es-ES_tradnl" dirty="0"/>
          </a:p>
        </p:txBody>
      </p:sp>
      <p:cxnSp>
        <p:nvCxnSpPr>
          <p:cNvPr id="6" name="Conector recto 5"/>
          <p:cNvCxnSpPr/>
          <p:nvPr/>
        </p:nvCxnSpPr>
        <p:spPr>
          <a:xfrm>
            <a:off x="838200" y="1436077"/>
            <a:ext cx="6988174" cy="0"/>
          </a:xfrm>
          <a:prstGeom prst="line">
            <a:avLst/>
          </a:prstGeom>
          <a:ln w="57150">
            <a:solidFill>
              <a:srgbClr val="FC9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8163268" y="6493255"/>
            <a:ext cx="40287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>
                <a:solidFill>
                  <a:schemeClr val="bg1"/>
                </a:solidFill>
              </a:rPr>
              <a:t>Características observadas no reportadas</a:t>
            </a:r>
            <a:endParaRPr lang="es-ES_tradnl" dirty="0">
              <a:solidFill>
                <a:schemeClr val="bg1"/>
              </a:solidFill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AD66052-1430-4765-8B59-8A08250B2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6F1D1-4F12-AF41-A2C2-23CFACB39AF6}" type="slidenum">
              <a:rPr lang="es-ES_tradnl" smtClean="0"/>
              <a:t>9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792871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6400" y="1939925"/>
            <a:ext cx="10515600" cy="1325563"/>
          </a:xfrm>
        </p:spPr>
        <p:txBody>
          <a:bodyPr>
            <a:normAutofit/>
          </a:bodyPr>
          <a:lstStyle/>
          <a:p>
            <a:pPr lvl="0" algn="r"/>
            <a:r>
              <a:rPr lang="es-ES_tradnl" dirty="0">
                <a:hlinkClick r:id="rId2" action="ppaction://hlinkfile"/>
              </a:rPr>
              <a:t>Libro de códigos</a:t>
            </a:r>
            <a:br>
              <a:rPr lang="es-ES_tradnl" dirty="0"/>
            </a:br>
            <a:endParaRPr lang="es-ES_tradnl" dirty="0"/>
          </a:p>
        </p:txBody>
      </p:sp>
      <p:sp>
        <p:nvSpPr>
          <p:cNvPr id="4" name="Rectángulo 3"/>
          <p:cNvSpPr/>
          <p:nvPr/>
        </p:nvSpPr>
        <p:spPr>
          <a:xfrm>
            <a:off x="-3276600" y="82874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Symbol" charset="2"/>
              <a:buChar char=""/>
            </a:pPr>
            <a:r>
              <a:rPr lang="es-CL" dirty="0">
                <a:latin typeface="Calibri" charset="0"/>
                <a:ea typeface="Calibri" charset="0"/>
                <a:cs typeface="Calibri" charset="0"/>
              </a:rPr>
              <a:t>Aplicación de categorías de teorías existentes a casos de un corpus específico</a:t>
            </a:r>
            <a:endParaRPr lang="es-ES_tradnl" sz="2800" dirty="0">
              <a:effectLst/>
              <a:latin typeface="Calibri" charset="0"/>
              <a:ea typeface="Calibri" charset="0"/>
              <a:cs typeface="Times New Roman" charset="0"/>
            </a:endParaRPr>
          </a:p>
        </p:txBody>
      </p:sp>
      <p:cxnSp>
        <p:nvCxnSpPr>
          <p:cNvPr id="5" name="Conector recto 4"/>
          <p:cNvCxnSpPr/>
          <p:nvPr/>
        </p:nvCxnSpPr>
        <p:spPr>
          <a:xfrm flipV="1">
            <a:off x="2032000" y="3020445"/>
            <a:ext cx="8890000" cy="2155"/>
          </a:xfrm>
          <a:prstGeom prst="line">
            <a:avLst/>
          </a:prstGeom>
          <a:ln w="76200">
            <a:solidFill>
              <a:srgbClr val="FC9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C63157FB-E943-4D07-8785-F3249E124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6F1D1-4F12-AF41-A2C2-23CFACB39AF6}" type="slidenum">
              <a:rPr lang="es-ES_tradnl" smtClean="0"/>
              <a:t>10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5849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8018309C-70A6-4A76-85DB-41E1F70DC050}"/>
              </a:ext>
            </a:extLst>
          </p:cNvPr>
          <p:cNvGrpSpPr/>
          <p:nvPr/>
        </p:nvGrpSpPr>
        <p:grpSpPr>
          <a:xfrm>
            <a:off x="150125" y="3916911"/>
            <a:ext cx="11382234" cy="2303795"/>
            <a:chOff x="0" y="2224585"/>
            <a:chExt cx="12192000" cy="2303795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913F6EB2-2247-4ED1-8CE4-41E4091541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827764"/>
              <a:ext cx="12192000" cy="1229768"/>
            </a:xfrm>
            <a:prstGeom prst="rect">
              <a:avLst/>
            </a:prstGeom>
          </p:spPr>
        </p:pic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4D0066E8-5760-4ED7-86E9-EA4BAD8AEE7D}"/>
                </a:ext>
              </a:extLst>
            </p:cNvPr>
            <p:cNvSpPr/>
            <p:nvPr/>
          </p:nvSpPr>
          <p:spPr>
            <a:xfrm>
              <a:off x="6400800" y="2224585"/>
              <a:ext cx="1924334" cy="9416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CB7DB07B-FAD5-4A2A-BCAC-8D03F095DD10}"/>
                </a:ext>
              </a:extLst>
            </p:cNvPr>
            <p:cNvSpPr/>
            <p:nvPr/>
          </p:nvSpPr>
          <p:spPr>
            <a:xfrm>
              <a:off x="6400800" y="3586684"/>
              <a:ext cx="3985146" cy="9416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23E53B16-4622-412A-BE95-F8D6C3E89DE0}"/>
                </a:ext>
              </a:extLst>
            </p:cNvPr>
            <p:cNvSpPr/>
            <p:nvPr/>
          </p:nvSpPr>
          <p:spPr>
            <a:xfrm>
              <a:off x="8461612" y="3442648"/>
              <a:ext cx="1924334" cy="9416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37AA9D46-9586-472C-ACAD-0219509DC13E}"/>
                </a:ext>
              </a:extLst>
            </p:cNvPr>
            <p:cNvSpPr/>
            <p:nvPr/>
          </p:nvSpPr>
          <p:spPr>
            <a:xfrm>
              <a:off x="10385946" y="2343399"/>
              <a:ext cx="1806054" cy="9416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6499D231-9D7D-475B-AD5F-4C75186E70E4}"/>
                </a:ext>
              </a:extLst>
            </p:cNvPr>
            <p:cNvSpPr/>
            <p:nvPr/>
          </p:nvSpPr>
          <p:spPr>
            <a:xfrm>
              <a:off x="6400800" y="3043818"/>
              <a:ext cx="106907" cy="9416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C6C23772-D66E-4407-8F67-3A6A290D2C56}"/>
              </a:ext>
            </a:extLst>
          </p:cNvPr>
          <p:cNvCxnSpPr/>
          <p:nvPr/>
        </p:nvCxnSpPr>
        <p:spPr>
          <a:xfrm>
            <a:off x="6125798" y="3439242"/>
            <a:ext cx="0" cy="33300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127D342-EE05-4ABA-B941-169DF223B4EF}"/>
              </a:ext>
            </a:extLst>
          </p:cNvPr>
          <p:cNvSpPr txBox="1"/>
          <p:nvPr/>
        </p:nvSpPr>
        <p:spPr>
          <a:xfrm>
            <a:off x="341194" y="900752"/>
            <a:ext cx="24699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3600" dirty="0"/>
              <a:t>Codificación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130F7C6-8D9A-441F-AEA2-A2426399961F}"/>
              </a:ext>
            </a:extLst>
          </p:cNvPr>
          <p:cNvSpPr txBox="1"/>
          <p:nvPr/>
        </p:nvSpPr>
        <p:spPr>
          <a:xfrm>
            <a:off x="504967" y="1868463"/>
            <a:ext cx="2975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dirty="0"/>
              <a:t>Unidad de analisis: la cláusula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3E73F55-BB71-4EFD-AAD8-930061F1CCA8}"/>
              </a:ext>
            </a:extLst>
          </p:cNvPr>
          <p:cNvSpPr txBox="1"/>
          <p:nvPr/>
        </p:nvSpPr>
        <p:spPr>
          <a:xfrm>
            <a:off x="6225604" y="1868463"/>
            <a:ext cx="6005811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1600" dirty="0"/>
              <a:t>Formas no personales del verbo (gerundios, infinitivos, participios)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1600" dirty="0"/>
              <a:t>Tipos de verbos (acción, cognición, relacionales, etc.)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1600" dirty="0"/>
              <a:t>Función gramatical donde recae la valoración (S,O,C)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1600" dirty="0"/>
              <a:t>Tipo de valoración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1600" dirty="0"/>
              <a:t>Entidad valorada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1600" dirty="0"/>
              <a:t>Polaridad de la valoración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L" sz="1600" dirty="0"/>
          </a:p>
        </p:txBody>
      </p:sp>
      <p:sp>
        <p:nvSpPr>
          <p:cNvPr id="15" name="Marcador de número de diapositiva 14">
            <a:extLst>
              <a:ext uri="{FF2B5EF4-FFF2-40B4-BE49-F238E27FC236}">
                <a16:creationId xmlns:a16="http://schemas.microsoft.com/office/drawing/2014/main" id="{FC7CB423-EB79-4A06-A13A-81C6B8B9E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6F1D1-4F12-AF41-A2C2-23CFACB39AF6}" type="slidenum">
              <a:rPr lang="es-ES_tradnl" smtClean="0"/>
              <a:t>11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09402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n 29">
            <a:extLst>
              <a:ext uri="{FF2B5EF4-FFF2-40B4-BE49-F238E27FC236}">
                <a16:creationId xmlns:a16="http://schemas.microsoft.com/office/drawing/2014/main" id="{4AFB48F7-901B-4FDA-AEB7-5A89A68C2A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3033"/>
            <a:ext cx="12192000" cy="6151933"/>
          </a:xfrm>
          <a:prstGeom prst="rect">
            <a:avLst/>
          </a:prstGeom>
        </p:spPr>
      </p:pic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037FFCCD-E153-4D4F-8492-537BF1C83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6F1D1-4F12-AF41-A2C2-23CFACB39AF6}" type="slidenum">
              <a:rPr lang="es-ES_tradnl" smtClean="0"/>
              <a:t>12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966045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70952"/>
          </a:xfrm>
        </p:spPr>
        <p:txBody>
          <a:bodyPr>
            <a:normAutofit fontScale="90000"/>
          </a:bodyPr>
          <a:lstStyle/>
          <a:p>
            <a:r>
              <a:rPr lang="es-ES_tradnl" dirty="0"/>
              <a:t>¿Cuál es el modo de presentación de la información?</a:t>
            </a:r>
          </a:p>
        </p:txBody>
      </p:sp>
      <p:cxnSp>
        <p:nvCxnSpPr>
          <p:cNvPr id="6" name="Conector recto 5"/>
          <p:cNvCxnSpPr/>
          <p:nvPr/>
        </p:nvCxnSpPr>
        <p:spPr>
          <a:xfrm>
            <a:off x="838200" y="1436077"/>
            <a:ext cx="6988174" cy="0"/>
          </a:xfrm>
          <a:prstGeom prst="line">
            <a:avLst/>
          </a:prstGeom>
          <a:ln w="57150">
            <a:solidFill>
              <a:srgbClr val="FC9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8163268" y="6493255"/>
            <a:ext cx="40287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>
                <a:solidFill>
                  <a:schemeClr val="bg1"/>
                </a:solidFill>
              </a:rPr>
              <a:t>Características observadas no reportadas</a:t>
            </a:r>
            <a:endParaRPr lang="es-ES_tradnl" dirty="0">
              <a:solidFill>
                <a:schemeClr val="bg1"/>
              </a:solidFill>
            </a:endParaRPr>
          </a:p>
        </p:txBody>
      </p:sp>
      <p:pic>
        <p:nvPicPr>
          <p:cNvPr id="9" name="Marcador de contenido 8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20555" y="2207612"/>
            <a:ext cx="9150889" cy="2566638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9F14C4B-E3A7-422B-8963-16B5E64B05D4}"/>
              </a:ext>
            </a:extLst>
          </p:cNvPr>
          <p:cNvSpPr txBox="1"/>
          <p:nvPr/>
        </p:nvSpPr>
        <p:spPr>
          <a:xfrm>
            <a:off x="1514474" y="4977482"/>
            <a:ext cx="10048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>
                <a:hlinkClick r:id="rId4"/>
              </a:rPr>
              <a:t>http://www.startupchile.org/es/sobre-nosotros/</a:t>
            </a:r>
            <a:r>
              <a:rPr lang="es-CL" dirty="0"/>
              <a:t>                                                     </a:t>
            </a:r>
            <a:r>
              <a:rPr lang="es-CL" dirty="0">
                <a:hlinkClick r:id="rId5"/>
              </a:rPr>
              <a:t>http://cid.uchile.cl/</a:t>
            </a:r>
            <a:r>
              <a:rPr lang="es-CL" dirty="0"/>
              <a:t> </a:t>
            </a:r>
          </a:p>
          <a:p>
            <a:endParaRPr lang="es-CL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7CCAAA9D-26D6-4EDF-BDA9-0FA727040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6F1D1-4F12-AF41-A2C2-23CFACB39AF6}" type="slidenum">
              <a:rPr lang="es-ES_tradnl" smtClean="0"/>
              <a:t>13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840039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¿Qué recursos visuales se utilizan?</a:t>
            </a:r>
          </a:p>
        </p:txBody>
      </p:sp>
      <p:cxnSp>
        <p:nvCxnSpPr>
          <p:cNvPr id="6" name="Conector recto 5"/>
          <p:cNvCxnSpPr/>
          <p:nvPr/>
        </p:nvCxnSpPr>
        <p:spPr>
          <a:xfrm>
            <a:off x="838200" y="1436077"/>
            <a:ext cx="6988174" cy="0"/>
          </a:xfrm>
          <a:prstGeom prst="line">
            <a:avLst/>
          </a:prstGeom>
          <a:ln w="57150">
            <a:solidFill>
              <a:srgbClr val="FC9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8163268" y="6493255"/>
            <a:ext cx="40287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>
                <a:solidFill>
                  <a:schemeClr val="bg1"/>
                </a:solidFill>
              </a:rPr>
              <a:t>Características observadas no reportadas</a:t>
            </a:r>
            <a:endParaRPr lang="es-ES_tradnl" dirty="0">
              <a:solidFill>
                <a:schemeClr val="bg1"/>
              </a:solidFill>
            </a:endParaRPr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CB581F77-8FF8-488F-93CF-31287425D0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1703987"/>
              </p:ext>
            </p:extLst>
          </p:nvPr>
        </p:nvGraphicFramePr>
        <p:xfrm>
          <a:off x="838201" y="2389776"/>
          <a:ext cx="10419818" cy="274193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649278">
                  <a:extLst>
                    <a:ext uri="{9D8B030D-6E8A-4147-A177-3AD203B41FA5}">
                      <a16:colId xmlns:a16="http://schemas.microsoft.com/office/drawing/2014/main" val="2435473962"/>
                    </a:ext>
                  </a:extLst>
                </a:gridCol>
                <a:gridCol w="1063256">
                  <a:extLst>
                    <a:ext uri="{9D8B030D-6E8A-4147-A177-3AD203B41FA5}">
                      <a16:colId xmlns:a16="http://schemas.microsoft.com/office/drawing/2014/main" val="3406294933"/>
                    </a:ext>
                  </a:extLst>
                </a:gridCol>
                <a:gridCol w="1460024">
                  <a:extLst>
                    <a:ext uri="{9D8B030D-6E8A-4147-A177-3AD203B41FA5}">
                      <a16:colId xmlns:a16="http://schemas.microsoft.com/office/drawing/2014/main" val="1913641106"/>
                    </a:ext>
                  </a:extLst>
                </a:gridCol>
                <a:gridCol w="1150683">
                  <a:extLst>
                    <a:ext uri="{9D8B030D-6E8A-4147-A177-3AD203B41FA5}">
                      <a16:colId xmlns:a16="http://schemas.microsoft.com/office/drawing/2014/main" val="1105200275"/>
                    </a:ext>
                  </a:extLst>
                </a:gridCol>
                <a:gridCol w="1993104">
                  <a:extLst>
                    <a:ext uri="{9D8B030D-6E8A-4147-A177-3AD203B41FA5}">
                      <a16:colId xmlns:a16="http://schemas.microsoft.com/office/drawing/2014/main" val="2540446202"/>
                    </a:ext>
                  </a:extLst>
                </a:gridCol>
                <a:gridCol w="2103473">
                  <a:extLst>
                    <a:ext uri="{9D8B030D-6E8A-4147-A177-3AD203B41FA5}">
                      <a16:colId xmlns:a16="http://schemas.microsoft.com/office/drawing/2014/main" val="624018809"/>
                    </a:ext>
                  </a:extLst>
                </a:gridCol>
              </a:tblGrid>
              <a:tr h="1178940">
                <a:tc>
                  <a:txBody>
                    <a:bodyPr/>
                    <a:lstStyle/>
                    <a:p>
                      <a:pPr algn="ctr" fontAlgn="b"/>
                      <a:r>
                        <a:rPr lang="es-CL" sz="2500" b="1" u="none" strike="noStrike" dirty="0">
                          <a:effectLst/>
                        </a:rPr>
                        <a:t>Tipos de centros</a:t>
                      </a:r>
                      <a:endParaRPr lang="es-CL" sz="2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500" b="1" u="none" strike="noStrike" dirty="0">
                          <a:effectLst/>
                        </a:rPr>
                        <a:t>Banner </a:t>
                      </a:r>
                      <a:endParaRPr lang="es-CL" sz="2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500" b="1" u="none" strike="noStrike" dirty="0">
                          <a:effectLst/>
                        </a:rPr>
                        <a:t>Carrusel</a:t>
                      </a:r>
                      <a:endParaRPr lang="es-CL" sz="2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500" b="1" u="none" strike="noStrike" dirty="0">
                          <a:effectLst/>
                        </a:rPr>
                        <a:t>Foto </a:t>
                      </a:r>
                      <a:endParaRPr lang="es-CL" sz="2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500" b="1" u="none" strike="noStrike" dirty="0">
                          <a:effectLst/>
                        </a:rPr>
                        <a:t>Imágenes artificiales</a:t>
                      </a:r>
                    </a:p>
                  </a:txBody>
                  <a:tcPr marL="6350" marR="6350" marT="635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500" b="1" u="none" strike="noStrike" dirty="0">
                          <a:effectLst/>
                        </a:rPr>
                        <a:t>Imágenes reales</a:t>
                      </a:r>
                      <a:endParaRPr lang="es-CL" sz="2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83012"/>
                  </a:ext>
                </a:extLst>
              </a:tr>
              <a:tr h="397322">
                <a:tc>
                  <a:txBody>
                    <a:bodyPr/>
                    <a:lstStyle/>
                    <a:p>
                      <a:pPr algn="ctr" fontAlgn="t"/>
                      <a:r>
                        <a:rPr lang="es-CL" sz="2500" u="none" strike="noStrike">
                          <a:effectLst/>
                        </a:rPr>
                        <a:t>Centros asociados a Ues</a:t>
                      </a:r>
                      <a:endParaRPr lang="es-CL" sz="2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500" u="none" strike="noStrike" dirty="0">
                          <a:effectLst/>
                        </a:rPr>
                        <a:t>35</a:t>
                      </a:r>
                      <a:endParaRPr lang="es-CL" sz="2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500" u="none" strike="noStrike" dirty="0">
                          <a:effectLst/>
                        </a:rPr>
                        <a:t>0</a:t>
                      </a:r>
                      <a:endParaRPr lang="es-CL" sz="2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500" u="none" strike="noStrike" dirty="0">
                          <a:effectLst/>
                        </a:rPr>
                        <a:t>24</a:t>
                      </a:r>
                      <a:endParaRPr lang="es-CL" sz="2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500" u="none" strike="noStrike" dirty="0">
                          <a:effectLst/>
                        </a:rPr>
                        <a:t>6</a:t>
                      </a:r>
                      <a:endParaRPr lang="es-CL" sz="2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500" u="none" strike="noStrike" dirty="0">
                          <a:effectLst/>
                        </a:rPr>
                        <a:t>35</a:t>
                      </a:r>
                      <a:endParaRPr lang="es-CL" sz="2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8630453"/>
                  </a:ext>
                </a:extLst>
              </a:tr>
              <a:tr h="397322">
                <a:tc>
                  <a:txBody>
                    <a:bodyPr/>
                    <a:lstStyle/>
                    <a:p>
                      <a:pPr algn="ctr" fontAlgn="t"/>
                      <a:r>
                        <a:rPr lang="es-CL" sz="2500" u="none" strike="noStrike">
                          <a:effectLst/>
                        </a:rPr>
                        <a:t>Estatales</a:t>
                      </a:r>
                      <a:endParaRPr lang="es-CL" sz="2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500" u="none" strike="noStrike" dirty="0">
                          <a:effectLst/>
                        </a:rPr>
                        <a:t>44</a:t>
                      </a:r>
                      <a:endParaRPr lang="es-CL" sz="2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500" u="none" strike="noStrike" dirty="0">
                          <a:effectLst/>
                        </a:rPr>
                        <a:t>0</a:t>
                      </a:r>
                      <a:endParaRPr lang="es-CL" sz="2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500" u="none" strike="noStrike" dirty="0">
                          <a:effectLst/>
                        </a:rPr>
                        <a:t>19</a:t>
                      </a:r>
                      <a:endParaRPr lang="es-CL" sz="2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500" u="none" strike="noStrike" dirty="0">
                          <a:effectLst/>
                        </a:rPr>
                        <a:t>6</a:t>
                      </a:r>
                      <a:endParaRPr lang="es-CL" sz="2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500" u="none" strike="noStrike" dirty="0">
                          <a:effectLst/>
                        </a:rPr>
                        <a:t>31</a:t>
                      </a:r>
                      <a:endParaRPr lang="es-CL" sz="2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1870139"/>
                  </a:ext>
                </a:extLst>
              </a:tr>
              <a:tr h="397322">
                <a:tc>
                  <a:txBody>
                    <a:bodyPr/>
                    <a:lstStyle/>
                    <a:p>
                      <a:pPr algn="ctr" fontAlgn="t"/>
                      <a:r>
                        <a:rPr lang="es-CL" sz="2500" u="none" strike="noStrike">
                          <a:effectLst/>
                        </a:rPr>
                        <a:t>Privado</a:t>
                      </a:r>
                      <a:endParaRPr lang="es-CL" sz="2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500" u="none" strike="noStrike">
                          <a:effectLst/>
                        </a:rPr>
                        <a:t>25</a:t>
                      </a:r>
                      <a:endParaRPr lang="es-CL" sz="2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500" u="none" strike="noStrike" dirty="0">
                          <a:effectLst/>
                        </a:rPr>
                        <a:t>6</a:t>
                      </a:r>
                      <a:endParaRPr lang="es-CL" sz="2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500" u="none" strike="noStrike" dirty="0">
                          <a:effectLst/>
                        </a:rPr>
                        <a:t>17</a:t>
                      </a:r>
                      <a:endParaRPr lang="es-CL" sz="2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500" u="none" strike="noStrike" dirty="0">
                          <a:effectLst/>
                        </a:rPr>
                        <a:t>17</a:t>
                      </a:r>
                      <a:endParaRPr lang="es-CL" sz="2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500" u="none" strike="noStrike" dirty="0">
                          <a:effectLst/>
                        </a:rPr>
                        <a:t>36</a:t>
                      </a:r>
                      <a:endParaRPr lang="es-CL" sz="2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1473612"/>
                  </a:ext>
                </a:extLst>
              </a:tr>
            </a:tbl>
          </a:graphicData>
        </a:graphic>
      </p:graphicFrame>
      <p:sp>
        <p:nvSpPr>
          <p:cNvPr id="4" name="Rectángulo 3"/>
          <p:cNvSpPr/>
          <p:nvPr/>
        </p:nvSpPr>
        <p:spPr>
          <a:xfrm>
            <a:off x="838201" y="5646132"/>
            <a:ext cx="2183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Ejemplo de </a:t>
            </a:r>
            <a:r>
              <a:rPr kumimoji="0" lang="es-CL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Carrousel</a:t>
            </a:r>
            <a:endParaRPr kumimoji="0" lang="es-CL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ABB7C95E-6277-4659-B9D9-AB0BCE4595BA}"/>
              </a:ext>
            </a:extLst>
          </p:cNvPr>
          <p:cNvSpPr/>
          <p:nvPr/>
        </p:nvSpPr>
        <p:spPr>
          <a:xfrm>
            <a:off x="3302859" y="5627816"/>
            <a:ext cx="23975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L" dirty="0">
                <a:hlinkClick r:id="rId3"/>
              </a:rPr>
              <a:t>http://www.tidchile.cl/</a:t>
            </a:r>
            <a:r>
              <a:rPr lang="es-CL" dirty="0"/>
              <a:t> 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CB942C59-C593-45C2-BC72-C001C6485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6F1D1-4F12-AF41-A2C2-23CFACB39AF6}" type="slidenum">
              <a:rPr lang="es-ES_tradnl" smtClean="0"/>
              <a:t>14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3994253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¿Qué tipo de información visual se presenta?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2081670"/>
            <a:ext cx="10515600" cy="3575421"/>
          </a:xfrm>
          <a:prstGeom prst="rect">
            <a:avLst/>
          </a:prstGeom>
        </p:spPr>
      </p:pic>
      <p:cxnSp>
        <p:nvCxnSpPr>
          <p:cNvPr id="6" name="Conector recto 5"/>
          <p:cNvCxnSpPr/>
          <p:nvPr/>
        </p:nvCxnSpPr>
        <p:spPr>
          <a:xfrm>
            <a:off x="838200" y="1436077"/>
            <a:ext cx="6988174" cy="0"/>
          </a:xfrm>
          <a:prstGeom prst="line">
            <a:avLst/>
          </a:prstGeom>
          <a:ln w="57150">
            <a:solidFill>
              <a:srgbClr val="FC9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8163268" y="6493255"/>
            <a:ext cx="40287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>
                <a:solidFill>
                  <a:schemeClr val="bg1"/>
                </a:solidFill>
              </a:rPr>
              <a:t>Características observadas no reportadas</a:t>
            </a:r>
            <a:endParaRPr lang="es-ES_tradnl" dirty="0">
              <a:solidFill>
                <a:schemeClr val="bg1"/>
              </a:solidFill>
            </a:endParaRP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79A44D37-7147-4AA5-8CFF-0B7BA1BA5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6F1D1-4F12-AF41-A2C2-23CFACB39AF6}" type="slidenum">
              <a:rPr lang="es-ES_tradnl" smtClean="0"/>
              <a:t>15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417512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9517"/>
          </a:xfrm>
        </p:spPr>
        <p:txBody>
          <a:bodyPr>
            <a:normAutofit fontScale="90000"/>
          </a:bodyPr>
          <a:lstStyle/>
          <a:p>
            <a:r>
              <a:rPr lang="es-ES_tradnl" dirty="0"/>
              <a:t>¿Qué tipo de relación mantienen los elementos de la estructura conceptual?</a:t>
            </a:r>
          </a:p>
        </p:txBody>
      </p:sp>
      <p:cxnSp>
        <p:nvCxnSpPr>
          <p:cNvPr id="6" name="Conector recto 5"/>
          <p:cNvCxnSpPr/>
          <p:nvPr/>
        </p:nvCxnSpPr>
        <p:spPr>
          <a:xfrm>
            <a:off x="838200" y="1436077"/>
            <a:ext cx="6988174" cy="0"/>
          </a:xfrm>
          <a:prstGeom prst="line">
            <a:avLst/>
          </a:prstGeom>
          <a:ln w="57150">
            <a:solidFill>
              <a:srgbClr val="FC9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8163268" y="6493255"/>
            <a:ext cx="40287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>
                <a:solidFill>
                  <a:schemeClr val="bg1"/>
                </a:solidFill>
              </a:rPr>
              <a:t>Características observadas no reportadas</a:t>
            </a:r>
            <a:endParaRPr lang="es-ES_tradnl" dirty="0">
              <a:solidFill>
                <a:schemeClr val="bg1"/>
              </a:solidFill>
            </a:endParaRP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387AA8D8-3FC4-4E0C-BCDC-95590067A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6F1D1-4F12-AF41-A2C2-23CFACB39AF6}" type="slidenum">
              <a:rPr lang="es-ES_tradnl" smtClean="0"/>
              <a:t>16</a:t>
            </a:fld>
            <a:endParaRPr lang="es-ES_tradnl"/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14704FB4-1E76-D64C-8644-D9DAB2D7E227}"/>
              </a:ext>
            </a:extLst>
          </p:cNvPr>
          <p:cNvSpPr>
            <a:spLocks noGrp="1"/>
          </p:cNvSpPr>
          <p:nvPr/>
        </p:nvSpPr>
        <p:spPr>
          <a:xfrm>
            <a:off x="1401573" y="3957371"/>
            <a:ext cx="9144000" cy="52522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4000" b="1" dirty="0"/>
              <a:t>Modelos no lineares de relaciones semánticas</a:t>
            </a:r>
            <a:br>
              <a:rPr lang="es-CL" sz="4000" b="1" dirty="0"/>
            </a:br>
            <a:endParaRPr lang="es-CL" sz="4000" b="1" dirty="0"/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A0BF8479-2FCA-6243-AAA0-A2B3BDFFC833}"/>
              </a:ext>
            </a:extLst>
          </p:cNvPr>
          <p:cNvGrpSpPr/>
          <p:nvPr/>
        </p:nvGrpSpPr>
        <p:grpSpPr>
          <a:xfrm>
            <a:off x="1034635" y="4224969"/>
            <a:ext cx="10122729" cy="2393114"/>
            <a:chOff x="787881" y="1966823"/>
            <a:chExt cx="10122729" cy="2393114"/>
          </a:xfrm>
        </p:grpSpPr>
        <p:cxnSp>
          <p:nvCxnSpPr>
            <p:cNvPr id="11" name="Conector recto 10">
              <a:extLst>
                <a:ext uri="{FF2B5EF4-FFF2-40B4-BE49-F238E27FC236}">
                  <a16:creationId xmlns:a16="http://schemas.microsoft.com/office/drawing/2014/main" id="{1F9D83A8-AC1E-8749-80DC-2C4AFA28F568}"/>
                </a:ext>
              </a:extLst>
            </p:cNvPr>
            <p:cNvCxnSpPr/>
            <p:nvPr/>
          </p:nvCxnSpPr>
          <p:spPr>
            <a:xfrm>
              <a:off x="1449238" y="2484408"/>
              <a:ext cx="911150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upo 11">
              <a:extLst>
                <a:ext uri="{FF2B5EF4-FFF2-40B4-BE49-F238E27FC236}">
                  <a16:creationId xmlns:a16="http://schemas.microsoft.com/office/drawing/2014/main" id="{A7627DEB-B0C1-474B-9E2F-6B98BDBB0DE7}"/>
                </a:ext>
              </a:extLst>
            </p:cNvPr>
            <p:cNvGrpSpPr/>
            <p:nvPr/>
          </p:nvGrpSpPr>
          <p:grpSpPr>
            <a:xfrm>
              <a:off x="787881" y="1966823"/>
              <a:ext cx="10122729" cy="2393114"/>
              <a:chOff x="787881" y="1949570"/>
              <a:chExt cx="10122729" cy="2393114"/>
            </a:xfrm>
          </p:grpSpPr>
          <p:sp>
            <p:nvSpPr>
              <p:cNvPr id="13" name="CuadroTexto 3">
                <a:extLst>
                  <a:ext uri="{FF2B5EF4-FFF2-40B4-BE49-F238E27FC236}">
                    <a16:creationId xmlns:a16="http://schemas.microsoft.com/office/drawing/2014/main" id="{6A1FAE17-EFB0-3D4A-9EB2-49B68E2461EB}"/>
                  </a:ext>
                </a:extLst>
              </p:cNvPr>
              <p:cNvSpPr txBox="1"/>
              <p:nvPr/>
            </p:nvSpPr>
            <p:spPr>
              <a:xfrm>
                <a:off x="787881" y="3019245"/>
                <a:ext cx="1707840" cy="1323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s-C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s-CL" sz="4000" dirty="0"/>
                  <a:t>Estrella</a:t>
                </a:r>
              </a:p>
              <a:p>
                <a:endParaRPr lang="es-CL" sz="4000" dirty="0"/>
              </a:p>
            </p:txBody>
          </p:sp>
          <p:sp>
            <p:nvSpPr>
              <p:cNvPr id="14" name="CuadroTexto 4">
                <a:extLst>
                  <a:ext uri="{FF2B5EF4-FFF2-40B4-BE49-F238E27FC236}">
                    <a16:creationId xmlns:a16="http://schemas.microsoft.com/office/drawing/2014/main" id="{63DF16BE-20E3-EC42-9717-F83319B9473F}"/>
                  </a:ext>
                </a:extLst>
              </p:cNvPr>
              <p:cNvSpPr txBox="1"/>
              <p:nvPr/>
            </p:nvSpPr>
            <p:spPr>
              <a:xfrm>
                <a:off x="4011285" y="3019244"/>
                <a:ext cx="131799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s-C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s-CL" sz="4000" dirty="0"/>
                  <a:t>Árbol</a:t>
                </a:r>
              </a:p>
            </p:txBody>
          </p:sp>
          <p:sp>
            <p:nvSpPr>
              <p:cNvPr id="15" name="CuadroTexto 5">
                <a:extLst>
                  <a:ext uri="{FF2B5EF4-FFF2-40B4-BE49-F238E27FC236}">
                    <a16:creationId xmlns:a16="http://schemas.microsoft.com/office/drawing/2014/main" id="{1E579826-1A50-AB49-8776-9FFC518F7D33}"/>
                  </a:ext>
                </a:extLst>
              </p:cNvPr>
              <p:cNvSpPr txBox="1"/>
              <p:nvPr/>
            </p:nvSpPr>
            <p:spPr>
              <a:xfrm>
                <a:off x="6941391" y="3080886"/>
                <a:ext cx="1271502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s-C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s-CL" sz="4000" dirty="0">
                    <a:solidFill>
                      <a:schemeClr val="bg1">
                        <a:lumMod val="75000"/>
                      </a:schemeClr>
                    </a:solidFill>
                  </a:rPr>
                  <a:t>Tabla</a:t>
                </a:r>
              </a:p>
            </p:txBody>
          </p:sp>
          <p:sp>
            <p:nvSpPr>
              <p:cNvPr id="16" name="CuadroTexto 6">
                <a:extLst>
                  <a:ext uri="{FF2B5EF4-FFF2-40B4-BE49-F238E27FC236}">
                    <a16:creationId xmlns:a16="http://schemas.microsoft.com/office/drawing/2014/main" id="{ABCCCFF8-B840-574E-837E-729EAE400FEB}"/>
                  </a:ext>
                </a:extLst>
              </p:cNvPr>
              <p:cNvSpPr txBox="1"/>
              <p:nvPr/>
            </p:nvSpPr>
            <p:spPr>
              <a:xfrm>
                <a:off x="9931881" y="3080886"/>
                <a:ext cx="978729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s-C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s-CL" sz="4000" dirty="0">
                    <a:solidFill>
                      <a:schemeClr val="bg1">
                        <a:lumMod val="75000"/>
                      </a:schemeClr>
                    </a:solidFill>
                  </a:rPr>
                  <a:t>Red</a:t>
                </a:r>
              </a:p>
            </p:txBody>
          </p:sp>
          <p:cxnSp>
            <p:nvCxnSpPr>
              <p:cNvPr id="17" name="Conector recto 16">
                <a:extLst>
                  <a:ext uri="{FF2B5EF4-FFF2-40B4-BE49-F238E27FC236}">
                    <a16:creationId xmlns:a16="http://schemas.microsoft.com/office/drawing/2014/main" id="{11AFB5CA-D900-D04D-AC69-98F13A5F6443}"/>
                  </a:ext>
                </a:extLst>
              </p:cNvPr>
              <p:cNvCxnSpPr/>
              <p:nvPr/>
            </p:nvCxnSpPr>
            <p:spPr>
              <a:xfrm>
                <a:off x="1449238" y="2484408"/>
                <a:ext cx="0" cy="59647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ector recto 17">
                <a:extLst>
                  <a:ext uri="{FF2B5EF4-FFF2-40B4-BE49-F238E27FC236}">
                    <a16:creationId xmlns:a16="http://schemas.microsoft.com/office/drawing/2014/main" id="{1AAC8909-105E-2F4B-B5E9-9BAA65519536}"/>
                  </a:ext>
                </a:extLst>
              </p:cNvPr>
              <p:cNvCxnSpPr/>
              <p:nvPr/>
            </p:nvCxnSpPr>
            <p:spPr>
              <a:xfrm>
                <a:off x="4869052" y="2514062"/>
                <a:ext cx="0" cy="59647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ector recto 18">
                <a:extLst>
                  <a:ext uri="{FF2B5EF4-FFF2-40B4-BE49-F238E27FC236}">
                    <a16:creationId xmlns:a16="http://schemas.microsoft.com/office/drawing/2014/main" id="{1C2A9404-D60A-7347-B860-49D98B693083}"/>
                  </a:ext>
                </a:extLst>
              </p:cNvPr>
              <p:cNvCxnSpPr/>
              <p:nvPr/>
            </p:nvCxnSpPr>
            <p:spPr>
              <a:xfrm>
                <a:off x="7752519" y="2484408"/>
                <a:ext cx="0" cy="59647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ector recto 19">
                <a:extLst>
                  <a:ext uri="{FF2B5EF4-FFF2-40B4-BE49-F238E27FC236}">
                    <a16:creationId xmlns:a16="http://schemas.microsoft.com/office/drawing/2014/main" id="{4EEE56CB-E9FD-F44F-AA30-29800D6DC0B0}"/>
                  </a:ext>
                </a:extLst>
              </p:cNvPr>
              <p:cNvCxnSpPr/>
              <p:nvPr/>
            </p:nvCxnSpPr>
            <p:spPr>
              <a:xfrm>
                <a:off x="10563862" y="2484408"/>
                <a:ext cx="0" cy="59647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onector recto 20">
                <a:extLst>
                  <a:ext uri="{FF2B5EF4-FFF2-40B4-BE49-F238E27FC236}">
                    <a16:creationId xmlns:a16="http://schemas.microsoft.com/office/drawing/2014/main" id="{BE632392-8D39-DE4F-9772-83B9BC5C3213}"/>
                  </a:ext>
                </a:extLst>
              </p:cNvPr>
              <p:cNvCxnSpPr/>
              <p:nvPr/>
            </p:nvCxnSpPr>
            <p:spPr>
              <a:xfrm flipV="1">
                <a:off x="5726819" y="1949570"/>
                <a:ext cx="0" cy="53483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2" name="Imagen 21">
            <a:extLst>
              <a:ext uri="{FF2B5EF4-FFF2-40B4-BE49-F238E27FC236}">
                <a16:creationId xmlns:a16="http://schemas.microsoft.com/office/drawing/2014/main" id="{50A3EB84-6FCA-CF40-9BDE-8669A1B2A5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082" y="1789479"/>
            <a:ext cx="5201491" cy="1924614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C2DA7539-6358-4F45-8C58-A29E4669E950}"/>
              </a:ext>
            </a:extLst>
          </p:cNvPr>
          <p:cNvSpPr txBox="1"/>
          <p:nvPr/>
        </p:nvSpPr>
        <p:spPr>
          <a:xfrm>
            <a:off x="6977448" y="1849763"/>
            <a:ext cx="41799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dirty="0"/>
              <a:t>Tecnología que permite traducir los significados lineales en significados “no lineales”</a:t>
            </a:r>
          </a:p>
        </p:txBody>
      </p:sp>
    </p:spTree>
    <p:extLst>
      <p:ext uri="{BB962C8B-B14F-4D97-AF65-F5344CB8AC3E}">
        <p14:creationId xmlns:p14="http://schemas.microsoft.com/office/powerpoint/2010/main" val="37885614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9517"/>
          </a:xfrm>
        </p:spPr>
        <p:txBody>
          <a:bodyPr>
            <a:normAutofit fontScale="90000"/>
          </a:bodyPr>
          <a:lstStyle/>
          <a:p>
            <a:r>
              <a:rPr lang="es-ES_tradnl" dirty="0"/>
              <a:t>¿Qué tipo de relación mantienen los elementos de la estructura conceptual?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2455994"/>
            <a:ext cx="10515600" cy="3095361"/>
          </a:xfrm>
          <a:prstGeom prst="rect">
            <a:avLst/>
          </a:prstGeom>
        </p:spPr>
      </p:pic>
      <p:cxnSp>
        <p:nvCxnSpPr>
          <p:cNvPr id="6" name="Conector recto 5"/>
          <p:cNvCxnSpPr/>
          <p:nvPr/>
        </p:nvCxnSpPr>
        <p:spPr>
          <a:xfrm>
            <a:off x="838200" y="1436077"/>
            <a:ext cx="6988174" cy="0"/>
          </a:xfrm>
          <a:prstGeom prst="line">
            <a:avLst/>
          </a:prstGeom>
          <a:ln w="57150">
            <a:solidFill>
              <a:srgbClr val="FC9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8163268" y="6493255"/>
            <a:ext cx="40287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>
                <a:solidFill>
                  <a:schemeClr val="bg1"/>
                </a:solidFill>
              </a:rPr>
              <a:t>Características observadas no reportadas</a:t>
            </a:r>
            <a:endParaRPr lang="es-ES_tradnl" dirty="0">
              <a:solidFill>
                <a:schemeClr val="bg1"/>
              </a:solidFill>
            </a:endParaRP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387AA8D8-3FC4-4E0C-BCDC-95590067A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6F1D1-4F12-AF41-A2C2-23CFACB39AF6}" type="slidenum">
              <a:rPr lang="es-ES_tradnl" smtClean="0"/>
              <a:t>17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720446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D89430-0AE4-40F7-8B29-4DC51A74A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3602D2A-9F3F-40ED-B3C5-6DFE7AA655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D44D5C6-1354-4AD2-9F6B-CB3706C52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450" y="19050"/>
            <a:ext cx="11341100" cy="6819900"/>
          </a:xfrm>
          <a:prstGeom prst="rect">
            <a:avLst/>
          </a:prstGeom>
        </p:spPr>
      </p:pic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0FCE906-6996-4FF1-A3C4-CFBB3691C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6F1D1-4F12-AF41-A2C2-23CFACB39AF6}" type="slidenum">
              <a:rPr lang="es-ES_tradnl" smtClean="0"/>
              <a:t>18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006408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AB1DAAEF-A309-48E3-9697-BAF4567CDC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2212" y="1311565"/>
            <a:ext cx="7850037" cy="3369772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C23A3D8-F17E-4055-A546-C50BC9980407}"/>
              </a:ext>
            </a:extLst>
          </p:cNvPr>
          <p:cNvSpPr txBox="1"/>
          <p:nvPr/>
        </p:nvSpPr>
        <p:spPr>
          <a:xfrm>
            <a:off x="735522" y="4681337"/>
            <a:ext cx="222766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2800" b="1" dirty="0">
                <a:solidFill>
                  <a:schemeClr val="accent1"/>
                </a:solidFill>
              </a:rPr>
              <a:t>Tipos de </a:t>
            </a:r>
          </a:p>
          <a:p>
            <a:r>
              <a:rPr lang="es-CL" sz="2800" b="1" dirty="0">
                <a:solidFill>
                  <a:schemeClr val="accent1"/>
                </a:solidFill>
              </a:rPr>
              <a:t>auspiciadores</a:t>
            </a:r>
          </a:p>
        </p:txBody>
      </p: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E6FFDB87-2983-4C1E-9BE9-938847550717}"/>
              </a:ext>
            </a:extLst>
          </p:cNvPr>
          <p:cNvCxnSpPr>
            <a:cxnSpLocks/>
          </p:cNvCxnSpPr>
          <p:nvPr/>
        </p:nvCxnSpPr>
        <p:spPr>
          <a:xfrm>
            <a:off x="1927654" y="1518249"/>
            <a:ext cx="773347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3A1AEF9A-5D7F-4B6B-BE46-579CC52F4526}"/>
              </a:ext>
            </a:extLst>
          </p:cNvPr>
          <p:cNvCxnSpPr>
            <a:cxnSpLocks/>
          </p:cNvCxnSpPr>
          <p:nvPr/>
        </p:nvCxnSpPr>
        <p:spPr>
          <a:xfrm>
            <a:off x="1918095" y="2743200"/>
            <a:ext cx="7733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5A794D28-8072-4149-B6E3-0E4740CA7D90}"/>
              </a:ext>
            </a:extLst>
          </p:cNvPr>
          <p:cNvCxnSpPr>
            <a:cxnSpLocks/>
          </p:cNvCxnSpPr>
          <p:nvPr/>
        </p:nvCxnSpPr>
        <p:spPr>
          <a:xfrm>
            <a:off x="1927654" y="3788469"/>
            <a:ext cx="763788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29E49A20-77A8-465E-8FD0-ED20FFA96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6F1D1-4F12-AF41-A2C2-23CFACB39AF6}" type="slidenum">
              <a:rPr lang="es-ES_tradnl" smtClean="0"/>
              <a:t>19</a:t>
            </a:fld>
            <a:endParaRPr lang="es-ES_tradnl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A82FE3EB-DF54-4E59-9FB6-595908438C60}"/>
              </a:ext>
            </a:extLst>
          </p:cNvPr>
          <p:cNvCxnSpPr/>
          <p:nvPr/>
        </p:nvCxnSpPr>
        <p:spPr>
          <a:xfrm>
            <a:off x="1927654" y="1518249"/>
            <a:ext cx="0" cy="22702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5A50814D-261F-4E35-863D-5AF9C81D76B2}"/>
              </a:ext>
            </a:extLst>
          </p:cNvPr>
          <p:cNvCxnSpPr/>
          <p:nvPr/>
        </p:nvCxnSpPr>
        <p:spPr>
          <a:xfrm flipH="1">
            <a:off x="1334530" y="2496065"/>
            <a:ext cx="5931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06733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932121" y="365126"/>
            <a:ext cx="10515600" cy="805018"/>
          </a:xfrm>
        </p:spPr>
        <p:txBody>
          <a:bodyPr>
            <a:normAutofit/>
          </a:bodyPr>
          <a:lstStyle/>
          <a:p>
            <a:r>
              <a:rPr lang="es-ES_tradnl" sz="4000" i="1" dirty="0"/>
              <a:t> ¿De qué se habla?</a:t>
            </a:r>
          </a:p>
        </p:txBody>
      </p:sp>
      <p:cxnSp>
        <p:nvCxnSpPr>
          <p:cNvPr id="7" name="Conector recto 6"/>
          <p:cNvCxnSpPr/>
          <p:nvPr/>
        </p:nvCxnSpPr>
        <p:spPr>
          <a:xfrm>
            <a:off x="984766" y="1164470"/>
            <a:ext cx="6988174" cy="0"/>
          </a:xfrm>
          <a:prstGeom prst="line">
            <a:avLst/>
          </a:prstGeom>
          <a:ln w="57150">
            <a:solidFill>
              <a:srgbClr val="FC9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ángulo 12"/>
          <p:cNvSpPr/>
          <p:nvPr/>
        </p:nvSpPr>
        <p:spPr>
          <a:xfrm>
            <a:off x="8163268" y="6493255"/>
            <a:ext cx="40287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>
                <a:solidFill>
                  <a:schemeClr val="bg1"/>
                </a:solidFill>
              </a:rPr>
              <a:t>Características observadas no reportadas</a:t>
            </a:r>
            <a:endParaRPr lang="es-ES_tradnl" dirty="0">
              <a:solidFill>
                <a:schemeClr val="bg1"/>
              </a:solidFill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7016" y="1345276"/>
            <a:ext cx="4797968" cy="5147979"/>
          </a:xfrm>
          <a:prstGeom prst="rect">
            <a:avLst/>
          </a:prstGeom>
        </p:spPr>
      </p:pic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0B0D7D3C-B03A-4156-812B-E9C315F8A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6F1D1-4F12-AF41-A2C2-23CFACB39AF6}" type="slidenum">
              <a:rPr lang="es-ES_tradnl" smtClean="0"/>
              <a:t>20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83644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7F7CC070-47DC-4315-A816-A18B0D3BF1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801" y="145774"/>
            <a:ext cx="12396483" cy="6838122"/>
          </a:xfrm>
        </p:spPr>
      </p:pic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E0C2CB14-6E76-4D68-B1C7-28B067F7F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6F1D1-4F12-AF41-A2C2-23CFACB39AF6}" type="slidenum">
              <a:rPr lang="es-ES_tradnl" smtClean="0"/>
              <a:t>21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900732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4000" dirty="0"/>
              <a:t>¿Qué tipo de valoración se realiza en el discurso?</a:t>
            </a:r>
          </a:p>
        </p:txBody>
      </p:sp>
      <p:cxnSp>
        <p:nvCxnSpPr>
          <p:cNvPr id="4" name="Conector recto 3"/>
          <p:cNvCxnSpPr/>
          <p:nvPr/>
        </p:nvCxnSpPr>
        <p:spPr>
          <a:xfrm>
            <a:off x="984766" y="1440354"/>
            <a:ext cx="6988174" cy="0"/>
          </a:xfrm>
          <a:prstGeom prst="line">
            <a:avLst/>
          </a:prstGeom>
          <a:ln w="57150">
            <a:solidFill>
              <a:srgbClr val="FC9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18DF6016-2673-4CB0-AD2E-825D41C4EE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1953788"/>
              </p:ext>
            </p:extLst>
          </p:nvPr>
        </p:nvGraphicFramePr>
        <p:xfrm>
          <a:off x="320040" y="2545022"/>
          <a:ext cx="11496824" cy="30156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485278">
                  <a:extLst>
                    <a:ext uri="{9D8B030D-6E8A-4147-A177-3AD203B41FA5}">
                      <a16:colId xmlns:a16="http://schemas.microsoft.com/office/drawing/2014/main" val="43403262"/>
                    </a:ext>
                  </a:extLst>
                </a:gridCol>
                <a:gridCol w="1649208">
                  <a:extLst>
                    <a:ext uri="{9D8B030D-6E8A-4147-A177-3AD203B41FA5}">
                      <a16:colId xmlns:a16="http://schemas.microsoft.com/office/drawing/2014/main" val="1378672034"/>
                    </a:ext>
                  </a:extLst>
                </a:gridCol>
                <a:gridCol w="1605905">
                  <a:extLst>
                    <a:ext uri="{9D8B030D-6E8A-4147-A177-3AD203B41FA5}">
                      <a16:colId xmlns:a16="http://schemas.microsoft.com/office/drawing/2014/main" val="2403811415"/>
                    </a:ext>
                  </a:extLst>
                </a:gridCol>
                <a:gridCol w="2153374">
                  <a:extLst>
                    <a:ext uri="{9D8B030D-6E8A-4147-A177-3AD203B41FA5}">
                      <a16:colId xmlns:a16="http://schemas.microsoft.com/office/drawing/2014/main" val="639956179"/>
                    </a:ext>
                  </a:extLst>
                </a:gridCol>
                <a:gridCol w="4603059">
                  <a:extLst>
                    <a:ext uri="{9D8B030D-6E8A-4147-A177-3AD203B41FA5}">
                      <a16:colId xmlns:a16="http://schemas.microsoft.com/office/drawing/2014/main" val="2128245065"/>
                    </a:ext>
                  </a:extLst>
                </a:gridCol>
              </a:tblGrid>
              <a:tr h="1131628">
                <a:tc>
                  <a:txBody>
                    <a:bodyPr/>
                    <a:lstStyle/>
                    <a:p>
                      <a:pPr algn="l" fontAlgn="b"/>
                      <a:endParaRPr lang="es-CL" sz="1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372" marR="12372" marT="12372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CL" sz="2100" u="none" strike="noStrike" dirty="0">
                          <a:effectLst/>
                        </a:rPr>
                        <a:t>Afectividad y emoción</a:t>
                      </a:r>
                      <a:endParaRPr lang="es-CL" sz="2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72" marR="12372" marT="1237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CL" sz="2100" u="none" strike="noStrike" dirty="0">
                          <a:effectLst/>
                        </a:rPr>
                        <a:t>Descripción de su composición</a:t>
                      </a:r>
                      <a:endParaRPr lang="es-CL" sz="2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72" marR="12372" marT="1237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CL" sz="2100" u="none" strike="noStrike" dirty="0">
                          <a:effectLst/>
                        </a:rPr>
                        <a:t>Descripción de su funcionalidad</a:t>
                      </a:r>
                      <a:endParaRPr lang="es-CL" sz="2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72" marR="12372" marT="1237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CL" sz="2100" u="none" strike="noStrike" dirty="0">
                          <a:effectLst/>
                        </a:rPr>
                        <a:t>Juicio moral/ético/capacidad de alguien o algo</a:t>
                      </a:r>
                      <a:endParaRPr lang="es-CL" sz="2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72" marR="12372" marT="12372" marB="0"/>
                </a:tc>
                <a:extLst>
                  <a:ext uri="{0D108BD9-81ED-4DB2-BD59-A6C34878D82A}">
                    <a16:rowId xmlns:a16="http://schemas.microsoft.com/office/drawing/2014/main" val="2235833743"/>
                  </a:ext>
                </a:extLst>
              </a:tr>
              <a:tr h="1063510">
                <a:tc>
                  <a:txBody>
                    <a:bodyPr/>
                    <a:lstStyle/>
                    <a:p>
                      <a:pPr algn="l" fontAlgn="t"/>
                      <a:r>
                        <a:rPr lang="es-CL" sz="2100" u="none" strike="noStrike">
                          <a:effectLst/>
                        </a:rPr>
                        <a:t>Centros asociados a Ues</a:t>
                      </a:r>
                      <a:endParaRPr lang="es-CL" sz="2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72" marR="12372" marT="12372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900" u="none" strike="noStrike" dirty="0">
                          <a:effectLst/>
                        </a:rPr>
                        <a:t>26</a:t>
                      </a:r>
                      <a:endParaRPr lang="es-CL" sz="1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372" marR="12372" marT="123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900" u="none" strike="noStrike">
                          <a:effectLst/>
                        </a:rPr>
                        <a:t>0</a:t>
                      </a:r>
                      <a:endParaRPr lang="es-CL" sz="1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372" marR="12372" marT="123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900" u="none" strike="noStrike">
                          <a:effectLst/>
                        </a:rPr>
                        <a:t>31</a:t>
                      </a:r>
                      <a:endParaRPr lang="es-CL" sz="1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372" marR="12372" marT="123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900" u="none" strike="noStrike" dirty="0">
                          <a:effectLst/>
                        </a:rPr>
                        <a:t>43</a:t>
                      </a:r>
                      <a:endParaRPr lang="es-CL" sz="1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372" marR="12372" marT="12372" marB="0" anchor="b"/>
                </a:tc>
                <a:extLst>
                  <a:ext uri="{0D108BD9-81ED-4DB2-BD59-A6C34878D82A}">
                    <a16:rowId xmlns:a16="http://schemas.microsoft.com/office/drawing/2014/main" val="3461605488"/>
                  </a:ext>
                </a:extLst>
              </a:tr>
              <a:tr h="410261">
                <a:tc>
                  <a:txBody>
                    <a:bodyPr/>
                    <a:lstStyle/>
                    <a:p>
                      <a:pPr algn="l" fontAlgn="t"/>
                      <a:r>
                        <a:rPr lang="es-CL" sz="2100" u="none" strike="noStrike">
                          <a:effectLst/>
                        </a:rPr>
                        <a:t>Estatales</a:t>
                      </a:r>
                      <a:endParaRPr lang="es-CL" sz="2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72" marR="12372" marT="12372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900" u="none" strike="noStrike">
                          <a:effectLst/>
                        </a:rPr>
                        <a:t>0</a:t>
                      </a:r>
                      <a:endParaRPr lang="es-CL" sz="1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372" marR="12372" marT="123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900" u="none" strike="noStrike">
                          <a:effectLst/>
                        </a:rPr>
                        <a:t>10</a:t>
                      </a:r>
                      <a:endParaRPr lang="es-CL" sz="1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372" marR="12372" marT="123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900" u="none" strike="noStrike">
                          <a:effectLst/>
                        </a:rPr>
                        <a:t>45</a:t>
                      </a:r>
                      <a:endParaRPr lang="es-CL" sz="1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372" marR="12372" marT="123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900" u="none" strike="noStrike" dirty="0">
                          <a:effectLst/>
                        </a:rPr>
                        <a:t>45</a:t>
                      </a:r>
                      <a:endParaRPr lang="es-CL" sz="1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372" marR="12372" marT="12372" marB="0" anchor="b"/>
                </a:tc>
                <a:extLst>
                  <a:ext uri="{0D108BD9-81ED-4DB2-BD59-A6C34878D82A}">
                    <a16:rowId xmlns:a16="http://schemas.microsoft.com/office/drawing/2014/main" val="3490896405"/>
                  </a:ext>
                </a:extLst>
              </a:tr>
              <a:tr h="410261">
                <a:tc>
                  <a:txBody>
                    <a:bodyPr/>
                    <a:lstStyle/>
                    <a:p>
                      <a:pPr algn="l" fontAlgn="t"/>
                      <a:r>
                        <a:rPr lang="es-CL" sz="2100" u="none" strike="noStrike">
                          <a:effectLst/>
                        </a:rPr>
                        <a:t>Privado</a:t>
                      </a:r>
                      <a:endParaRPr lang="es-CL" sz="2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72" marR="12372" marT="12372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900" u="none" strike="noStrike">
                          <a:effectLst/>
                        </a:rPr>
                        <a:t>2</a:t>
                      </a:r>
                      <a:endParaRPr lang="es-CL" sz="1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372" marR="12372" marT="123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900" u="none" strike="noStrike">
                          <a:effectLst/>
                        </a:rPr>
                        <a:t>7</a:t>
                      </a:r>
                      <a:endParaRPr lang="es-CL" sz="1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372" marR="12372" marT="123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900" u="none" strike="noStrike">
                          <a:effectLst/>
                        </a:rPr>
                        <a:t>24</a:t>
                      </a:r>
                      <a:endParaRPr lang="es-CL" sz="1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372" marR="12372" marT="123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900" u="none" strike="noStrike" dirty="0">
                          <a:effectLst/>
                        </a:rPr>
                        <a:t>67</a:t>
                      </a:r>
                      <a:endParaRPr lang="es-CL" sz="1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372" marR="12372" marT="12372" marB="0" anchor="b"/>
                </a:tc>
                <a:extLst>
                  <a:ext uri="{0D108BD9-81ED-4DB2-BD59-A6C34878D82A}">
                    <a16:rowId xmlns:a16="http://schemas.microsoft.com/office/drawing/2014/main" val="3623736518"/>
                  </a:ext>
                </a:extLst>
              </a:tr>
            </a:tbl>
          </a:graphicData>
        </a:graphic>
      </p:graphicFrame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9A071A91-5F53-48C3-8F31-B2D5F9813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6F1D1-4F12-AF41-A2C2-23CFACB39AF6}" type="slidenum">
              <a:rPr lang="es-ES_tradnl" smtClean="0"/>
              <a:t>22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266305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08E72D-0C1B-481F-B9B3-5F793565A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192D3B93-EC4A-4A46-8C58-262491FB06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9108" y="99885"/>
            <a:ext cx="11514596" cy="6392990"/>
          </a:xfrm>
        </p:spPr>
      </p:pic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8665B058-B15A-4FD7-BE56-0E545B8FF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6F1D1-4F12-AF41-A2C2-23CFACB39AF6}" type="slidenum">
              <a:rPr lang="es-ES_tradnl" smtClean="0"/>
              <a:t>23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554314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F435380B-E60D-44D6-B604-DE301FBA05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5861" y="484862"/>
            <a:ext cx="11516139" cy="5692102"/>
          </a:xfrm>
        </p:spPr>
      </p:pic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92CA1DDD-E587-4556-8A63-BEA4CA26B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6F1D1-4F12-AF41-A2C2-23CFACB39AF6}" type="slidenum">
              <a:rPr lang="es-ES_tradnl" smtClean="0"/>
              <a:t>24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3741121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6EF84120-5560-4B42-A217-A4870553AC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723737"/>
            <a:ext cx="12466293" cy="5410526"/>
          </a:xfrm>
        </p:spPr>
      </p:pic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AE6EEAC3-C4A1-46DD-B995-E07A98CED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6F1D1-4F12-AF41-A2C2-23CFACB39AF6}" type="slidenum">
              <a:rPr lang="es-ES_tradnl" smtClean="0"/>
              <a:t>25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027394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70952"/>
          </a:xfrm>
        </p:spPr>
        <p:txBody>
          <a:bodyPr>
            <a:normAutofit fontScale="90000"/>
          </a:bodyPr>
          <a:lstStyle/>
          <a:p>
            <a:r>
              <a:rPr lang="es-ES_tradnl" dirty="0"/>
              <a:t>¿Cuáles son los componentes de la retórica más frecuente en los sitios?</a:t>
            </a:r>
          </a:p>
        </p:txBody>
      </p:sp>
      <p:cxnSp>
        <p:nvCxnSpPr>
          <p:cNvPr id="4" name="Conector recto 3"/>
          <p:cNvCxnSpPr/>
          <p:nvPr/>
        </p:nvCxnSpPr>
        <p:spPr>
          <a:xfrm>
            <a:off x="838200" y="1436077"/>
            <a:ext cx="6988174" cy="0"/>
          </a:xfrm>
          <a:prstGeom prst="line">
            <a:avLst/>
          </a:prstGeom>
          <a:ln w="57150">
            <a:solidFill>
              <a:srgbClr val="FC9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726" y="2232481"/>
            <a:ext cx="10742453" cy="3328704"/>
          </a:xfrm>
          <a:prstGeom prst="rect">
            <a:avLst/>
          </a:prstGeom>
        </p:spPr>
      </p:pic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245AC555-2B11-448B-9FEB-86F9B144F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6F1D1-4F12-AF41-A2C2-23CFACB39AF6}" type="slidenum">
              <a:rPr lang="es-ES_tradnl" smtClean="0"/>
              <a:t>26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1739338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89E9C65C-6482-4E85-BEA5-497C0C99B8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4731" y="278295"/>
            <a:ext cx="7805530" cy="6450921"/>
          </a:xfrm>
        </p:spPr>
      </p:pic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0BD99F1A-5E77-4F9A-AAD3-592B7CA1C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6F1D1-4F12-AF41-A2C2-23CFACB39AF6}" type="slidenum">
              <a:rPr lang="es-ES_tradnl" smtClean="0"/>
              <a:t>27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6811542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4000" dirty="0"/>
              <a:t>¿Qué tipo de verbos se utilizan?</a:t>
            </a:r>
          </a:p>
        </p:txBody>
      </p:sp>
      <p:cxnSp>
        <p:nvCxnSpPr>
          <p:cNvPr id="4" name="Conector recto 3"/>
          <p:cNvCxnSpPr/>
          <p:nvPr/>
        </p:nvCxnSpPr>
        <p:spPr>
          <a:xfrm>
            <a:off x="984766" y="1440354"/>
            <a:ext cx="6988174" cy="0"/>
          </a:xfrm>
          <a:prstGeom prst="line">
            <a:avLst/>
          </a:prstGeom>
          <a:ln w="57150">
            <a:solidFill>
              <a:srgbClr val="FC9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3D951A62-F345-47FA-8412-2D26B9CA9A2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84765" y="2132025"/>
          <a:ext cx="10369036" cy="3818145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539896">
                  <a:extLst>
                    <a:ext uri="{9D8B030D-6E8A-4147-A177-3AD203B41FA5}">
                      <a16:colId xmlns:a16="http://schemas.microsoft.com/office/drawing/2014/main" val="1966120575"/>
                    </a:ext>
                  </a:extLst>
                </a:gridCol>
                <a:gridCol w="2538837">
                  <a:extLst>
                    <a:ext uri="{9D8B030D-6E8A-4147-A177-3AD203B41FA5}">
                      <a16:colId xmlns:a16="http://schemas.microsoft.com/office/drawing/2014/main" val="2659368237"/>
                    </a:ext>
                  </a:extLst>
                </a:gridCol>
                <a:gridCol w="2538837">
                  <a:extLst>
                    <a:ext uri="{9D8B030D-6E8A-4147-A177-3AD203B41FA5}">
                      <a16:colId xmlns:a16="http://schemas.microsoft.com/office/drawing/2014/main" val="2207735459"/>
                    </a:ext>
                  </a:extLst>
                </a:gridCol>
                <a:gridCol w="2751466">
                  <a:extLst>
                    <a:ext uri="{9D8B030D-6E8A-4147-A177-3AD203B41FA5}">
                      <a16:colId xmlns:a16="http://schemas.microsoft.com/office/drawing/2014/main" val="3768152406"/>
                    </a:ext>
                  </a:extLst>
                </a:gridCol>
              </a:tblGrid>
              <a:tr h="696235">
                <a:tc>
                  <a:txBody>
                    <a:bodyPr/>
                    <a:lstStyle/>
                    <a:p>
                      <a:pPr algn="ctr" fontAlgn="t"/>
                      <a:r>
                        <a:rPr lang="es-CL" sz="3000" u="none" strike="noStrike">
                          <a:effectLst/>
                        </a:rPr>
                        <a:t>Tipos de Centro</a:t>
                      </a:r>
                      <a:endParaRPr lang="es-CL" sz="3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030" marR="17030" marT="1703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700" u="none" strike="noStrike" dirty="0">
                          <a:effectLst/>
                        </a:rPr>
                        <a:t>Verbos copulativos</a:t>
                      </a:r>
                      <a:endParaRPr lang="es-CL" sz="2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030" marR="17030" marT="17030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L" sz="3000" u="none" strike="noStrike">
                          <a:effectLst/>
                        </a:rPr>
                        <a:t>Verbos transitivos de acción</a:t>
                      </a:r>
                      <a:endParaRPr lang="es-CL" sz="3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030" marR="17030" marT="1703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L" sz="3000" u="none" strike="noStrike">
                          <a:effectLst/>
                        </a:rPr>
                        <a:t>Verbos transitivos de cognición</a:t>
                      </a:r>
                      <a:endParaRPr lang="es-CL" sz="3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030" marR="17030" marT="17030" marB="0"/>
                </a:tc>
                <a:extLst>
                  <a:ext uri="{0D108BD9-81ED-4DB2-BD59-A6C34878D82A}">
                    <a16:rowId xmlns:a16="http://schemas.microsoft.com/office/drawing/2014/main" val="1032997272"/>
                  </a:ext>
                </a:extLst>
              </a:tr>
              <a:tr h="1371427">
                <a:tc>
                  <a:txBody>
                    <a:bodyPr/>
                    <a:lstStyle/>
                    <a:p>
                      <a:pPr algn="ctr" fontAlgn="t"/>
                      <a:r>
                        <a:rPr lang="es-CL" sz="3000" u="none" strike="noStrike">
                          <a:effectLst/>
                        </a:rPr>
                        <a:t>Centros asociados a Ues</a:t>
                      </a:r>
                      <a:endParaRPr lang="es-CL" sz="3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030" marR="17030" marT="1703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700" u="none" strike="noStrike">
                          <a:effectLst/>
                        </a:rPr>
                        <a:t>33</a:t>
                      </a:r>
                      <a:endParaRPr lang="es-CL" sz="2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030" marR="17030" marT="170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700" u="none" strike="noStrike">
                          <a:effectLst/>
                        </a:rPr>
                        <a:t>58</a:t>
                      </a:r>
                      <a:endParaRPr lang="es-CL" sz="2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030" marR="17030" marT="170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700" u="none" strike="noStrike">
                          <a:effectLst/>
                        </a:rPr>
                        <a:t>8</a:t>
                      </a:r>
                      <a:endParaRPr lang="es-CL" sz="2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030" marR="17030" marT="17030" marB="0" anchor="b"/>
                </a:tc>
                <a:extLst>
                  <a:ext uri="{0D108BD9-81ED-4DB2-BD59-A6C34878D82A}">
                    <a16:rowId xmlns:a16="http://schemas.microsoft.com/office/drawing/2014/main" val="4244071518"/>
                  </a:ext>
                </a:extLst>
              </a:tr>
              <a:tr h="529044">
                <a:tc>
                  <a:txBody>
                    <a:bodyPr/>
                    <a:lstStyle/>
                    <a:p>
                      <a:pPr algn="ctr" fontAlgn="t"/>
                      <a:r>
                        <a:rPr lang="es-CL" sz="3000" u="none" strike="noStrike">
                          <a:effectLst/>
                        </a:rPr>
                        <a:t>Estatales</a:t>
                      </a:r>
                      <a:endParaRPr lang="es-CL" sz="3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030" marR="17030" marT="1703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700" u="none" strike="noStrike">
                          <a:effectLst/>
                        </a:rPr>
                        <a:t>20</a:t>
                      </a:r>
                      <a:endParaRPr lang="es-CL" sz="2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030" marR="17030" marT="170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700" u="none" strike="noStrike">
                          <a:effectLst/>
                        </a:rPr>
                        <a:t>78</a:t>
                      </a:r>
                      <a:endParaRPr lang="es-CL" sz="2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030" marR="17030" marT="170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700" u="none" strike="noStrike">
                          <a:effectLst/>
                        </a:rPr>
                        <a:t>2</a:t>
                      </a:r>
                      <a:endParaRPr lang="es-CL" sz="2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030" marR="17030" marT="17030" marB="0" anchor="b"/>
                </a:tc>
                <a:extLst>
                  <a:ext uri="{0D108BD9-81ED-4DB2-BD59-A6C34878D82A}">
                    <a16:rowId xmlns:a16="http://schemas.microsoft.com/office/drawing/2014/main" val="1334947785"/>
                  </a:ext>
                </a:extLst>
              </a:tr>
              <a:tr h="529044">
                <a:tc>
                  <a:txBody>
                    <a:bodyPr/>
                    <a:lstStyle/>
                    <a:p>
                      <a:pPr algn="ctr" fontAlgn="t"/>
                      <a:r>
                        <a:rPr lang="es-CL" sz="3000" u="none" strike="noStrike">
                          <a:effectLst/>
                        </a:rPr>
                        <a:t>Privado</a:t>
                      </a:r>
                      <a:endParaRPr lang="es-CL" sz="3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030" marR="17030" marT="1703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700" u="none" strike="noStrike">
                          <a:effectLst/>
                        </a:rPr>
                        <a:t>40</a:t>
                      </a:r>
                      <a:endParaRPr lang="es-CL" sz="2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030" marR="17030" marT="170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700" u="none" strike="noStrike">
                          <a:effectLst/>
                        </a:rPr>
                        <a:t>53</a:t>
                      </a:r>
                      <a:endParaRPr lang="es-CL" sz="2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030" marR="17030" marT="170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700" u="none" strike="noStrike" dirty="0">
                          <a:effectLst/>
                        </a:rPr>
                        <a:t>7</a:t>
                      </a:r>
                      <a:endParaRPr lang="es-CL" sz="2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030" marR="17030" marT="17030" marB="0" anchor="b"/>
                </a:tc>
                <a:extLst>
                  <a:ext uri="{0D108BD9-81ED-4DB2-BD59-A6C34878D82A}">
                    <a16:rowId xmlns:a16="http://schemas.microsoft.com/office/drawing/2014/main" val="1618608362"/>
                  </a:ext>
                </a:extLst>
              </a:tr>
            </a:tbl>
          </a:graphicData>
        </a:graphic>
      </p:graphicFrame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F4D8D160-41D0-4BF3-A437-EFA170539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6F1D1-4F12-AF41-A2C2-23CFACB39AF6}" type="slidenum">
              <a:rPr lang="es-ES_tradnl" smtClean="0"/>
              <a:t>28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268793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-162378"/>
            <a:ext cx="10515600" cy="1325563"/>
          </a:xfrm>
        </p:spPr>
        <p:txBody>
          <a:bodyPr>
            <a:normAutofit/>
          </a:bodyPr>
          <a:lstStyle/>
          <a:p>
            <a:r>
              <a:rPr lang="es-ES_tradnl" sz="4000" dirty="0"/>
              <a:t>Conclusiones preliminares</a:t>
            </a:r>
          </a:p>
        </p:txBody>
      </p:sp>
      <p:cxnSp>
        <p:nvCxnSpPr>
          <p:cNvPr id="4" name="Conector recto 3"/>
          <p:cNvCxnSpPr/>
          <p:nvPr/>
        </p:nvCxnSpPr>
        <p:spPr>
          <a:xfrm>
            <a:off x="984766" y="852526"/>
            <a:ext cx="6988174" cy="0"/>
          </a:xfrm>
          <a:prstGeom prst="line">
            <a:avLst/>
          </a:prstGeom>
          <a:ln w="57150">
            <a:solidFill>
              <a:srgbClr val="FC9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/>
          <p:cNvSpPr/>
          <p:nvPr/>
        </p:nvSpPr>
        <p:spPr>
          <a:xfrm>
            <a:off x="671254" y="1103389"/>
            <a:ext cx="1093829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es-CL" sz="2400" dirty="0"/>
              <a:t>Los centros estatales y privados usan tecnología más avanzada que los centros asociados a la universidades para presentar la información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CL" sz="2400" dirty="0"/>
              <a:t>Los banners y las imágenes reales son los recursos más utilizados en los sitios. Solo los centros privados usan el carrusel de imágenes.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CL" sz="2400" dirty="0"/>
              <a:t>Los Isologos (texto e imagen integrados) son el tipo de información visual más común en los sitios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CL" sz="2400" dirty="0"/>
              <a:t>Los sitios utilizan mayoritariamente la relación jerárquica de hiponimia (tipo de x)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CL" sz="2400" dirty="0"/>
              <a:t>Los temas que se abordan en los sitios son la innovación y el desarrollo económico asociado al equipo de trabajo, al impacto social, a productos y servicios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CL" sz="2400" dirty="0"/>
              <a:t>Los sitios explotan mayoritariamente los recursos asociados al pathos (Emoción e interacción)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CL" sz="2400" dirty="0"/>
              <a:t>Los verbos transitivos de acción son los tipos de verbos más comunes en los sitios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CL" sz="2400" dirty="0"/>
              <a:t>El tipo de valoración más típica es a través de juicios basados en la capacidad del centro, del equipo y de los servicios.      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3696CFB-A5B5-4521-9087-891EA4758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6F1D1-4F12-AF41-A2C2-23CFACB39AF6}" type="slidenum">
              <a:rPr lang="es-ES_tradnl" smtClean="0"/>
              <a:t>29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3522369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Referencias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825625"/>
            <a:ext cx="11009242" cy="4774680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dirty="0" err="1">
                <a:solidFill>
                  <a:prstClr val="black"/>
                </a:solidFill>
              </a:rPr>
              <a:t>Aritóteles</a:t>
            </a:r>
            <a:r>
              <a:rPr lang="en-US" dirty="0">
                <a:solidFill>
                  <a:prstClr val="black"/>
                </a:solidFill>
              </a:rPr>
              <a:t> (2003). La </a:t>
            </a:r>
            <a:r>
              <a:rPr lang="en-US" dirty="0" err="1">
                <a:solidFill>
                  <a:prstClr val="black"/>
                </a:solidFill>
              </a:rPr>
              <a:t>retórica</a:t>
            </a:r>
            <a:r>
              <a:rPr lang="en-US" dirty="0">
                <a:solidFill>
                  <a:prstClr val="black"/>
                </a:solidFill>
              </a:rPr>
              <a:t>. Madrid: </a:t>
            </a:r>
            <a:r>
              <a:rPr lang="en-US" dirty="0" err="1">
                <a:solidFill>
                  <a:prstClr val="black"/>
                </a:solidFill>
              </a:rPr>
              <a:t>Gredos</a:t>
            </a:r>
            <a:r>
              <a:rPr lang="en-US" dirty="0">
                <a:solidFill>
                  <a:prstClr val="black"/>
                </a:solidFill>
              </a:rPr>
              <a:t>.</a:t>
            </a:r>
          </a:p>
          <a:p>
            <a:pPr marL="0" lvl="0" indent="0">
              <a:buNone/>
            </a:pPr>
            <a:endParaRPr lang="en-US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en-US" dirty="0">
                <a:solidFill>
                  <a:prstClr val="black"/>
                </a:solidFill>
              </a:rPr>
              <a:t>Di </a:t>
            </a:r>
            <a:r>
              <a:rPr lang="en-US" dirty="0" err="1">
                <a:solidFill>
                  <a:prstClr val="black"/>
                </a:solidFill>
              </a:rPr>
              <a:t>Tullio</a:t>
            </a:r>
            <a:r>
              <a:rPr lang="en-US" dirty="0">
                <a:solidFill>
                  <a:prstClr val="black"/>
                </a:solidFill>
              </a:rPr>
              <a:t>, A. (2014). </a:t>
            </a:r>
            <a:r>
              <a:rPr lang="en-US" i="1" dirty="0">
                <a:solidFill>
                  <a:prstClr val="black"/>
                </a:solidFill>
              </a:rPr>
              <a:t>Manual de </a:t>
            </a:r>
            <a:r>
              <a:rPr lang="en-US" i="1" dirty="0" err="1">
                <a:solidFill>
                  <a:prstClr val="black"/>
                </a:solidFill>
              </a:rPr>
              <a:t>Gramática</a:t>
            </a:r>
            <a:r>
              <a:rPr lang="en-US" i="1" dirty="0">
                <a:solidFill>
                  <a:prstClr val="black"/>
                </a:solidFill>
              </a:rPr>
              <a:t> del </a:t>
            </a:r>
            <a:r>
              <a:rPr lang="en-US" i="1" dirty="0" err="1">
                <a:solidFill>
                  <a:prstClr val="black"/>
                </a:solidFill>
              </a:rPr>
              <a:t>Español</a:t>
            </a:r>
            <a:r>
              <a:rPr lang="en-US" dirty="0">
                <a:solidFill>
                  <a:prstClr val="black"/>
                </a:solidFill>
              </a:rPr>
              <a:t>. Buenos Aires: 	</a:t>
            </a:r>
            <a:r>
              <a:rPr lang="en-US" dirty="0" err="1">
                <a:solidFill>
                  <a:prstClr val="black"/>
                </a:solidFill>
              </a:rPr>
              <a:t>Waldhuter</a:t>
            </a:r>
            <a:r>
              <a:rPr lang="en-US" dirty="0">
                <a:solidFill>
                  <a:prstClr val="black"/>
                </a:solidFill>
              </a:rPr>
              <a:t>.</a:t>
            </a:r>
          </a:p>
          <a:p>
            <a:pPr marL="0" lvl="0" indent="0">
              <a:buNone/>
            </a:pPr>
            <a:endParaRPr lang="en-US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en-US" dirty="0">
                <a:solidFill>
                  <a:prstClr val="black"/>
                </a:solidFill>
              </a:rPr>
              <a:t>Kress, G. R., &amp; Van Leeuwen, T. (1996). </a:t>
            </a:r>
            <a:r>
              <a:rPr lang="en-US" i="1" dirty="0">
                <a:solidFill>
                  <a:prstClr val="black"/>
                </a:solidFill>
              </a:rPr>
              <a:t>Reading images: The grammar 	of visual design</a:t>
            </a:r>
            <a:r>
              <a:rPr lang="en-US" dirty="0">
                <a:solidFill>
                  <a:prstClr val="black"/>
                </a:solidFill>
              </a:rPr>
              <a:t>. London: Psychology Press.</a:t>
            </a:r>
          </a:p>
          <a:p>
            <a:pPr marL="0" lvl="0" indent="0">
              <a:buNone/>
            </a:pPr>
            <a:endParaRPr lang="en-US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en-US" dirty="0">
                <a:solidFill>
                  <a:prstClr val="black"/>
                </a:solidFill>
              </a:rPr>
              <a:t>Martinec, R., &amp; Van Leeuwen, T. (2009). </a:t>
            </a:r>
            <a:r>
              <a:rPr lang="en-US" i="1" dirty="0">
                <a:solidFill>
                  <a:prstClr val="black"/>
                </a:solidFill>
              </a:rPr>
              <a:t>The language of new media 	design: Theory and practice</a:t>
            </a:r>
            <a:r>
              <a:rPr lang="en-US" dirty="0">
                <a:solidFill>
                  <a:prstClr val="black"/>
                </a:solidFill>
              </a:rPr>
              <a:t>. London: Routledge.</a:t>
            </a:r>
          </a:p>
          <a:p>
            <a:pPr marL="0" lvl="0" indent="0">
              <a:buNone/>
            </a:pPr>
            <a:endParaRPr lang="en-US" sz="2400" dirty="0">
              <a:solidFill>
                <a:prstClr val="black"/>
              </a:solidFill>
            </a:endParaRPr>
          </a:p>
          <a:p>
            <a:endParaRPr lang="es-ES_tradnl" sz="1100" dirty="0"/>
          </a:p>
        </p:txBody>
      </p:sp>
      <p:cxnSp>
        <p:nvCxnSpPr>
          <p:cNvPr id="4" name="Conector recto 3"/>
          <p:cNvCxnSpPr/>
          <p:nvPr/>
        </p:nvCxnSpPr>
        <p:spPr>
          <a:xfrm>
            <a:off x="838200" y="1436077"/>
            <a:ext cx="6988174" cy="0"/>
          </a:xfrm>
          <a:prstGeom prst="line">
            <a:avLst/>
          </a:prstGeom>
          <a:ln w="57150">
            <a:solidFill>
              <a:srgbClr val="FC9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A4D8B5E-41DD-48E5-A972-2BB520543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6F1D1-4F12-AF41-A2C2-23CFACB39AF6}" type="slidenum">
              <a:rPr lang="es-ES_tradnl" smtClean="0"/>
              <a:t>30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782976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4901</TotalTime>
  <Words>1381</Words>
  <Application>Microsoft Office PowerPoint</Application>
  <PresentationFormat>Panorámica</PresentationFormat>
  <Paragraphs>303</Paragraphs>
  <Slides>30</Slides>
  <Notes>18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7" baseType="lpstr">
      <vt:lpstr>Arial</vt:lpstr>
      <vt:lpstr>Calibri</vt:lpstr>
      <vt:lpstr>Calibri Light</vt:lpstr>
      <vt:lpstr>Symbol</vt:lpstr>
      <vt:lpstr>Times New Roman</vt:lpstr>
      <vt:lpstr>Wingdings</vt:lpstr>
      <vt:lpstr>Tema de Office</vt:lpstr>
      <vt:lpstr>El discurso de la innovación en internet</vt:lpstr>
      <vt:lpstr>La imagen como el Zeitgeist</vt:lpstr>
      <vt:lpstr>El surgimiento de centros de innovación en Chile</vt:lpstr>
      <vt:lpstr>Algunos referentes teóricos</vt:lpstr>
      <vt:lpstr>Dimensiones del análisis</vt:lpstr>
      <vt:lpstr>Preguntas ¿Cómo son los sitios web chilenos sobre innovación?</vt:lpstr>
      <vt:lpstr>Metodología</vt:lpstr>
      <vt:lpstr>Metodología</vt:lpstr>
      <vt:lpstr>Procedimientos de análisis</vt:lpstr>
      <vt:lpstr>Libro de códigos </vt:lpstr>
      <vt:lpstr>Presentación de PowerPoint</vt:lpstr>
      <vt:lpstr>Presentación de PowerPoint</vt:lpstr>
      <vt:lpstr>¿Cuál es el modo de presentación de la información?</vt:lpstr>
      <vt:lpstr>¿Qué recursos visuales se utilizan?</vt:lpstr>
      <vt:lpstr>¿Qué tipo de información visual se presenta?</vt:lpstr>
      <vt:lpstr>¿Qué tipo de relación mantienen los elementos de la estructura conceptual?</vt:lpstr>
      <vt:lpstr>¿Qué tipo de relación mantienen los elementos de la estructura conceptual?</vt:lpstr>
      <vt:lpstr>Presentación de PowerPoint</vt:lpstr>
      <vt:lpstr>Presentación de PowerPoint</vt:lpstr>
      <vt:lpstr> ¿De qué se habla?</vt:lpstr>
      <vt:lpstr>Presentación de PowerPoint</vt:lpstr>
      <vt:lpstr>¿Qué tipo de valoración se realiza en el discurso?</vt:lpstr>
      <vt:lpstr>Presentación de PowerPoint</vt:lpstr>
      <vt:lpstr>Presentación de PowerPoint</vt:lpstr>
      <vt:lpstr>Presentación de PowerPoint</vt:lpstr>
      <vt:lpstr>¿Cuáles son los componentes de la retórica más frecuente en los sitios?</vt:lpstr>
      <vt:lpstr>Presentación de PowerPoint</vt:lpstr>
      <vt:lpstr>¿Qué tipo de verbos se utilizan?</vt:lpstr>
      <vt:lpstr>Conclusiones preliminares</vt:lpstr>
      <vt:lpstr>Referencias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Paula cabezas</dc:creator>
  <cp:lastModifiedBy>NNN NNN</cp:lastModifiedBy>
  <cp:revision>193</cp:revision>
  <dcterms:created xsi:type="dcterms:W3CDTF">2018-09-11T14:32:05Z</dcterms:created>
  <dcterms:modified xsi:type="dcterms:W3CDTF">2018-10-11T17:32:15Z</dcterms:modified>
</cp:coreProperties>
</file>