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65" r:id="rId6"/>
    <p:sldId id="281" r:id="rId7"/>
    <p:sldId id="266" r:id="rId8"/>
    <p:sldId id="262" r:id="rId9"/>
    <p:sldId id="268" r:id="rId10"/>
    <p:sldId id="267" r:id="rId11"/>
    <p:sldId id="263" r:id="rId12"/>
    <p:sldId id="264" r:id="rId13"/>
    <p:sldId id="259" r:id="rId14"/>
    <p:sldId id="269" r:id="rId15"/>
    <p:sldId id="270" r:id="rId16"/>
    <p:sldId id="271" r:id="rId17"/>
    <p:sldId id="273" r:id="rId18"/>
    <p:sldId id="274" r:id="rId19"/>
    <p:sldId id="275" r:id="rId20"/>
    <p:sldId id="276" r:id="rId21"/>
    <p:sldId id="284" r:id="rId22"/>
    <p:sldId id="277" r:id="rId23"/>
    <p:sldId id="282" r:id="rId24"/>
    <p:sldId id="278" r:id="rId25"/>
    <p:sldId id="279" r:id="rId26"/>
    <p:sldId id="283" r:id="rId27"/>
    <p:sldId id="280"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56" autoAdjust="0"/>
    <p:restoredTop sz="93899" autoAdjust="0"/>
  </p:normalViewPr>
  <p:slideViewPr>
    <p:cSldViewPr snapToGrid="0">
      <p:cViewPr varScale="1">
        <p:scale>
          <a:sx n="63" d="100"/>
          <a:sy n="63" d="100"/>
        </p:scale>
        <p:origin x="436" y="6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6A4BB3-487C-47C3-84A6-8E7D5C66BC1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9228D8E5-6610-4BFD-837B-4923B0F1CC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L"/>
          </a:p>
        </p:txBody>
      </p:sp>
      <p:sp>
        <p:nvSpPr>
          <p:cNvPr id="4" name="Marcador de fecha 3">
            <a:extLst>
              <a:ext uri="{FF2B5EF4-FFF2-40B4-BE49-F238E27FC236}">
                <a16:creationId xmlns:a16="http://schemas.microsoft.com/office/drawing/2014/main" id="{436BB226-8185-46E2-9DD4-4A34D0EEDCD4}"/>
              </a:ext>
            </a:extLst>
          </p:cNvPr>
          <p:cNvSpPr>
            <a:spLocks noGrp="1"/>
          </p:cNvSpPr>
          <p:nvPr>
            <p:ph type="dt" sz="half" idx="10"/>
          </p:nvPr>
        </p:nvSpPr>
        <p:spPr/>
        <p:txBody>
          <a:bodyPr/>
          <a:lstStyle/>
          <a:p>
            <a:fld id="{F31AE410-4EAD-450F-B824-4DFAD21503BD}" type="datetimeFigureOut">
              <a:rPr lang="es-CL" smtClean="0"/>
              <a:t>29-09-2018</a:t>
            </a:fld>
            <a:endParaRPr lang="es-CL"/>
          </a:p>
        </p:txBody>
      </p:sp>
      <p:sp>
        <p:nvSpPr>
          <p:cNvPr id="5" name="Marcador de pie de página 4">
            <a:extLst>
              <a:ext uri="{FF2B5EF4-FFF2-40B4-BE49-F238E27FC236}">
                <a16:creationId xmlns:a16="http://schemas.microsoft.com/office/drawing/2014/main" id="{A7CABA11-63AF-45AA-A604-EE3A1F47442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21B6940-CD72-4001-84F5-7F4BE04C5A5B}"/>
              </a:ext>
            </a:extLst>
          </p:cNvPr>
          <p:cNvSpPr>
            <a:spLocks noGrp="1"/>
          </p:cNvSpPr>
          <p:nvPr>
            <p:ph type="sldNum" sz="quarter" idx="12"/>
          </p:nvPr>
        </p:nvSpPr>
        <p:spPr/>
        <p:txBody>
          <a:bodyPr/>
          <a:lstStyle/>
          <a:p>
            <a:fld id="{1B97779B-1AE4-4497-A9BC-38C2CDC00EA0}" type="slidenum">
              <a:rPr lang="es-CL" smtClean="0"/>
              <a:t>‹Nº›</a:t>
            </a:fld>
            <a:endParaRPr lang="es-CL"/>
          </a:p>
        </p:txBody>
      </p:sp>
    </p:spTree>
    <p:extLst>
      <p:ext uri="{BB962C8B-B14F-4D97-AF65-F5344CB8AC3E}">
        <p14:creationId xmlns:p14="http://schemas.microsoft.com/office/powerpoint/2010/main" val="2382272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B69BD8-9C31-4A72-90E5-D22E7A6ECEEF}"/>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A6A6540A-C760-4B13-8AED-C72A182CE8DC}"/>
              </a:ext>
            </a:extLst>
          </p:cNvPr>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C952D795-6BF9-48D1-985C-2F28BA357F50}"/>
              </a:ext>
            </a:extLst>
          </p:cNvPr>
          <p:cNvSpPr>
            <a:spLocks noGrp="1"/>
          </p:cNvSpPr>
          <p:nvPr>
            <p:ph type="dt" sz="half" idx="10"/>
          </p:nvPr>
        </p:nvSpPr>
        <p:spPr/>
        <p:txBody>
          <a:bodyPr/>
          <a:lstStyle/>
          <a:p>
            <a:fld id="{F31AE410-4EAD-450F-B824-4DFAD21503BD}" type="datetimeFigureOut">
              <a:rPr lang="es-CL" smtClean="0"/>
              <a:t>29-09-2018</a:t>
            </a:fld>
            <a:endParaRPr lang="es-CL"/>
          </a:p>
        </p:txBody>
      </p:sp>
      <p:sp>
        <p:nvSpPr>
          <p:cNvPr id="5" name="Marcador de pie de página 4">
            <a:extLst>
              <a:ext uri="{FF2B5EF4-FFF2-40B4-BE49-F238E27FC236}">
                <a16:creationId xmlns:a16="http://schemas.microsoft.com/office/drawing/2014/main" id="{0FD144F7-7A53-40B3-8703-6540978553E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3DB45084-5EC1-4A4B-AB79-B501E6DB021B}"/>
              </a:ext>
            </a:extLst>
          </p:cNvPr>
          <p:cNvSpPr>
            <a:spLocks noGrp="1"/>
          </p:cNvSpPr>
          <p:nvPr>
            <p:ph type="sldNum" sz="quarter" idx="12"/>
          </p:nvPr>
        </p:nvSpPr>
        <p:spPr/>
        <p:txBody>
          <a:bodyPr/>
          <a:lstStyle/>
          <a:p>
            <a:fld id="{1B97779B-1AE4-4497-A9BC-38C2CDC00EA0}" type="slidenum">
              <a:rPr lang="es-CL" smtClean="0"/>
              <a:t>‹Nº›</a:t>
            </a:fld>
            <a:endParaRPr lang="es-CL"/>
          </a:p>
        </p:txBody>
      </p:sp>
    </p:spTree>
    <p:extLst>
      <p:ext uri="{BB962C8B-B14F-4D97-AF65-F5344CB8AC3E}">
        <p14:creationId xmlns:p14="http://schemas.microsoft.com/office/powerpoint/2010/main" val="3015322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71260C-FC31-4977-8A63-D1822F98072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D343162F-EA60-468F-81E3-7475933B0F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a:extLst>
              <a:ext uri="{FF2B5EF4-FFF2-40B4-BE49-F238E27FC236}">
                <a16:creationId xmlns:a16="http://schemas.microsoft.com/office/drawing/2014/main" id="{A5BD653A-730D-426A-92E5-3377AD2677B5}"/>
              </a:ext>
            </a:extLst>
          </p:cNvPr>
          <p:cNvSpPr>
            <a:spLocks noGrp="1"/>
          </p:cNvSpPr>
          <p:nvPr>
            <p:ph type="dt" sz="half" idx="10"/>
          </p:nvPr>
        </p:nvSpPr>
        <p:spPr/>
        <p:txBody>
          <a:bodyPr/>
          <a:lstStyle/>
          <a:p>
            <a:fld id="{F31AE410-4EAD-450F-B824-4DFAD21503BD}" type="datetimeFigureOut">
              <a:rPr lang="es-CL" smtClean="0"/>
              <a:t>29-09-2018</a:t>
            </a:fld>
            <a:endParaRPr lang="es-CL"/>
          </a:p>
        </p:txBody>
      </p:sp>
      <p:sp>
        <p:nvSpPr>
          <p:cNvPr id="5" name="Marcador de pie de página 4">
            <a:extLst>
              <a:ext uri="{FF2B5EF4-FFF2-40B4-BE49-F238E27FC236}">
                <a16:creationId xmlns:a16="http://schemas.microsoft.com/office/drawing/2014/main" id="{C78ADFE2-1388-43F4-9403-DF565CBE30B5}"/>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6448696D-61FF-4AC1-8894-ED7B36A2081C}"/>
              </a:ext>
            </a:extLst>
          </p:cNvPr>
          <p:cNvSpPr>
            <a:spLocks noGrp="1"/>
          </p:cNvSpPr>
          <p:nvPr>
            <p:ph type="sldNum" sz="quarter" idx="12"/>
          </p:nvPr>
        </p:nvSpPr>
        <p:spPr/>
        <p:txBody>
          <a:bodyPr/>
          <a:lstStyle/>
          <a:p>
            <a:fld id="{1B97779B-1AE4-4497-A9BC-38C2CDC00EA0}" type="slidenum">
              <a:rPr lang="es-CL" smtClean="0"/>
              <a:t>‹Nº›</a:t>
            </a:fld>
            <a:endParaRPr lang="es-CL"/>
          </a:p>
        </p:txBody>
      </p:sp>
    </p:spTree>
    <p:extLst>
      <p:ext uri="{BB962C8B-B14F-4D97-AF65-F5344CB8AC3E}">
        <p14:creationId xmlns:p14="http://schemas.microsoft.com/office/powerpoint/2010/main" val="2123127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07A465-426B-4C91-B485-BA423AF38F3A}"/>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B98EECD9-7A33-46BE-8E86-C11A5D5DC83F}"/>
              </a:ext>
            </a:extLst>
          </p:cNvPr>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B77C6407-13A5-426B-9584-03D3261AA6E4}"/>
              </a:ext>
            </a:extLst>
          </p:cNvPr>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B732DC46-28C5-410B-990D-E9AC814E9828}"/>
              </a:ext>
            </a:extLst>
          </p:cNvPr>
          <p:cNvSpPr>
            <a:spLocks noGrp="1"/>
          </p:cNvSpPr>
          <p:nvPr>
            <p:ph type="dt" sz="half" idx="10"/>
          </p:nvPr>
        </p:nvSpPr>
        <p:spPr/>
        <p:txBody>
          <a:bodyPr/>
          <a:lstStyle/>
          <a:p>
            <a:fld id="{F31AE410-4EAD-450F-B824-4DFAD21503BD}" type="datetimeFigureOut">
              <a:rPr lang="es-CL" smtClean="0"/>
              <a:t>29-09-2018</a:t>
            </a:fld>
            <a:endParaRPr lang="es-CL"/>
          </a:p>
        </p:txBody>
      </p:sp>
      <p:sp>
        <p:nvSpPr>
          <p:cNvPr id="6" name="Marcador de pie de página 5">
            <a:extLst>
              <a:ext uri="{FF2B5EF4-FFF2-40B4-BE49-F238E27FC236}">
                <a16:creationId xmlns:a16="http://schemas.microsoft.com/office/drawing/2014/main" id="{F50A3FDF-76B8-417F-87D9-59E4E0853DE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130437C3-7009-4BEE-A91E-EE91FF20E555}"/>
              </a:ext>
            </a:extLst>
          </p:cNvPr>
          <p:cNvSpPr>
            <a:spLocks noGrp="1"/>
          </p:cNvSpPr>
          <p:nvPr>
            <p:ph type="sldNum" sz="quarter" idx="12"/>
          </p:nvPr>
        </p:nvSpPr>
        <p:spPr/>
        <p:txBody>
          <a:bodyPr/>
          <a:lstStyle/>
          <a:p>
            <a:fld id="{1B97779B-1AE4-4497-A9BC-38C2CDC00EA0}" type="slidenum">
              <a:rPr lang="es-CL" smtClean="0"/>
              <a:t>‹Nº›</a:t>
            </a:fld>
            <a:endParaRPr lang="es-CL"/>
          </a:p>
        </p:txBody>
      </p:sp>
    </p:spTree>
    <p:extLst>
      <p:ext uri="{BB962C8B-B14F-4D97-AF65-F5344CB8AC3E}">
        <p14:creationId xmlns:p14="http://schemas.microsoft.com/office/powerpoint/2010/main" val="2711459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8DC54A-8042-424B-B619-F5E98298C051}"/>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A862ACAB-B606-42AF-AE13-8D2BAC825B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a:extLst>
              <a:ext uri="{FF2B5EF4-FFF2-40B4-BE49-F238E27FC236}">
                <a16:creationId xmlns:a16="http://schemas.microsoft.com/office/drawing/2014/main" id="{BA7B3C5A-9DA4-4DA4-9353-9CA7D597F580}"/>
              </a:ext>
            </a:extLst>
          </p:cNvPr>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CF9C7B2C-67A7-4119-91B6-D3C9EB78E0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a:extLst>
              <a:ext uri="{FF2B5EF4-FFF2-40B4-BE49-F238E27FC236}">
                <a16:creationId xmlns:a16="http://schemas.microsoft.com/office/drawing/2014/main" id="{543032BF-00EB-4FDC-8E1E-F3AC553535F7}"/>
              </a:ext>
            </a:extLst>
          </p:cNvPr>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1A0E511F-9016-411A-AD6B-6BC286E4488C}"/>
              </a:ext>
            </a:extLst>
          </p:cNvPr>
          <p:cNvSpPr>
            <a:spLocks noGrp="1"/>
          </p:cNvSpPr>
          <p:nvPr>
            <p:ph type="dt" sz="half" idx="10"/>
          </p:nvPr>
        </p:nvSpPr>
        <p:spPr/>
        <p:txBody>
          <a:bodyPr/>
          <a:lstStyle/>
          <a:p>
            <a:fld id="{F31AE410-4EAD-450F-B824-4DFAD21503BD}" type="datetimeFigureOut">
              <a:rPr lang="es-CL" smtClean="0"/>
              <a:t>29-09-2018</a:t>
            </a:fld>
            <a:endParaRPr lang="es-CL"/>
          </a:p>
        </p:txBody>
      </p:sp>
      <p:sp>
        <p:nvSpPr>
          <p:cNvPr id="8" name="Marcador de pie de página 7">
            <a:extLst>
              <a:ext uri="{FF2B5EF4-FFF2-40B4-BE49-F238E27FC236}">
                <a16:creationId xmlns:a16="http://schemas.microsoft.com/office/drawing/2014/main" id="{7F0E8500-3097-4B76-B7E1-15B7C027CADD}"/>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EF9A62B9-3BAA-4AB7-95B0-92C0735B107C}"/>
              </a:ext>
            </a:extLst>
          </p:cNvPr>
          <p:cNvSpPr>
            <a:spLocks noGrp="1"/>
          </p:cNvSpPr>
          <p:nvPr>
            <p:ph type="sldNum" sz="quarter" idx="12"/>
          </p:nvPr>
        </p:nvSpPr>
        <p:spPr/>
        <p:txBody>
          <a:bodyPr/>
          <a:lstStyle/>
          <a:p>
            <a:fld id="{1B97779B-1AE4-4497-A9BC-38C2CDC00EA0}" type="slidenum">
              <a:rPr lang="es-CL" smtClean="0"/>
              <a:t>‹Nº›</a:t>
            </a:fld>
            <a:endParaRPr lang="es-CL"/>
          </a:p>
        </p:txBody>
      </p:sp>
    </p:spTree>
    <p:extLst>
      <p:ext uri="{BB962C8B-B14F-4D97-AF65-F5344CB8AC3E}">
        <p14:creationId xmlns:p14="http://schemas.microsoft.com/office/powerpoint/2010/main" val="3516069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659EAE-A272-43EF-8D3D-07950404040A}"/>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91BB50CB-9773-4D3D-9EA1-D988652376C9}"/>
              </a:ext>
            </a:extLst>
          </p:cNvPr>
          <p:cNvSpPr>
            <a:spLocks noGrp="1"/>
          </p:cNvSpPr>
          <p:nvPr>
            <p:ph type="dt" sz="half" idx="10"/>
          </p:nvPr>
        </p:nvSpPr>
        <p:spPr/>
        <p:txBody>
          <a:bodyPr/>
          <a:lstStyle/>
          <a:p>
            <a:fld id="{F31AE410-4EAD-450F-B824-4DFAD21503BD}" type="datetimeFigureOut">
              <a:rPr lang="es-CL" smtClean="0"/>
              <a:t>29-09-2018</a:t>
            </a:fld>
            <a:endParaRPr lang="es-CL"/>
          </a:p>
        </p:txBody>
      </p:sp>
      <p:sp>
        <p:nvSpPr>
          <p:cNvPr id="4" name="Marcador de pie de página 3">
            <a:extLst>
              <a:ext uri="{FF2B5EF4-FFF2-40B4-BE49-F238E27FC236}">
                <a16:creationId xmlns:a16="http://schemas.microsoft.com/office/drawing/2014/main" id="{19048914-A2FC-4EB1-B6A4-C3DF38EFA6BB}"/>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6C8C8F9A-B75E-4FC5-8A39-5787297D89D3}"/>
              </a:ext>
            </a:extLst>
          </p:cNvPr>
          <p:cNvSpPr>
            <a:spLocks noGrp="1"/>
          </p:cNvSpPr>
          <p:nvPr>
            <p:ph type="sldNum" sz="quarter" idx="12"/>
          </p:nvPr>
        </p:nvSpPr>
        <p:spPr/>
        <p:txBody>
          <a:bodyPr/>
          <a:lstStyle/>
          <a:p>
            <a:fld id="{1B97779B-1AE4-4497-A9BC-38C2CDC00EA0}" type="slidenum">
              <a:rPr lang="es-CL" smtClean="0"/>
              <a:t>‹Nº›</a:t>
            </a:fld>
            <a:endParaRPr lang="es-CL"/>
          </a:p>
        </p:txBody>
      </p:sp>
    </p:spTree>
    <p:extLst>
      <p:ext uri="{BB962C8B-B14F-4D97-AF65-F5344CB8AC3E}">
        <p14:creationId xmlns:p14="http://schemas.microsoft.com/office/powerpoint/2010/main" val="990460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AEA8B6A-851A-448C-9072-54F4976EBEA7}"/>
              </a:ext>
            </a:extLst>
          </p:cNvPr>
          <p:cNvSpPr>
            <a:spLocks noGrp="1"/>
          </p:cNvSpPr>
          <p:nvPr>
            <p:ph type="dt" sz="half" idx="10"/>
          </p:nvPr>
        </p:nvSpPr>
        <p:spPr/>
        <p:txBody>
          <a:bodyPr/>
          <a:lstStyle/>
          <a:p>
            <a:fld id="{F31AE410-4EAD-450F-B824-4DFAD21503BD}" type="datetimeFigureOut">
              <a:rPr lang="es-CL" smtClean="0"/>
              <a:t>29-09-2018</a:t>
            </a:fld>
            <a:endParaRPr lang="es-CL"/>
          </a:p>
        </p:txBody>
      </p:sp>
      <p:sp>
        <p:nvSpPr>
          <p:cNvPr id="3" name="Marcador de pie de página 2">
            <a:extLst>
              <a:ext uri="{FF2B5EF4-FFF2-40B4-BE49-F238E27FC236}">
                <a16:creationId xmlns:a16="http://schemas.microsoft.com/office/drawing/2014/main" id="{4ECEFD5B-6AE4-4D2D-86F3-A168F9F73236}"/>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467F3B48-2FF7-4A7B-ABE4-2F52B49FED35}"/>
              </a:ext>
            </a:extLst>
          </p:cNvPr>
          <p:cNvSpPr>
            <a:spLocks noGrp="1"/>
          </p:cNvSpPr>
          <p:nvPr>
            <p:ph type="sldNum" sz="quarter" idx="12"/>
          </p:nvPr>
        </p:nvSpPr>
        <p:spPr/>
        <p:txBody>
          <a:bodyPr/>
          <a:lstStyle/>
          <a:p>
            <a:fld id="{1B97779B-1AE4-4497-A9BC-38C2CDC00EA0}" type="slidenum">
              <a:rPr lang="es-CL" smtClean="0"/>
              <a:t>‹Nº›</a:t>
            </a:fld>
            <a:endParaRPr lang="es-CL"/>
          </a:p>
        </p:txBody>
      </p:sp>
    </p:spTree>
    <p:extLst>
      <p:ext uri="{BB962C8B-B14F-4D97-AF65-F5344CB8AC3E}">
        <p14:creationId xmlns:p14="http://schemas.microsoft.com/office/powerpoint/2010/main" val="3723370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E2732F-19A9-4B12-8CFB-C421828438F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B841E3E3-3E11-4ED3-BE1A-10531BE7E0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09C6E811-A9FA-4EEE-85E9-E2D769FCD6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a:extLst>
              <a:ext uri="{FF2B5EF4-FFF2-40B4-BE49-F238E27FC236}">
                <a16:creationId xmlns:a16="http://schemas.microsoft.com/office/drawing/2014/main" id="{91BDF475-0186-4DB4-B031-68A1E89C5518}"/>
              </a:ext>
            </a:extLst>
          </p:cNvPr>
          <p:cNvSpPr>
            <a:spLocks noGrp="1"/>
          </p:cNvSpPr>
          <p:nvPr>
            <p:ph type="dt" sz="half" idx="10"/>
          </p:nvPr>
        </p:nvSpPr>
        <p:spPr/>
        <p:txBody>
          <a:bodyPr/>
          <a:lstStyle/>
          <a:p>
            <a:fld id="{F31AE410-4EAD-450F-B824-4DFAD21503BD}" type="datetimeFigureOut">
              <a:rPr lang="es-CL" smtClean="0"/>
              <a:t>29-09-2018</a:t>
            </a:fld>
            <a:endParaRPr lang="es-CL"/>
          </a:p>
        </p:txBody>
      </p:sp>
      <p:sp>
        <p:nvSpPr>
          <p:cNvPr id="6" name="Marcador de pie de página 5">
            <a:extLst>
              <a:ext uri="{FF2B5EF4-FFF2-40B4-BE49-F238E27FC236}">
                <a16:creationId xmlns:a16="http://schemas.microsoft.com/office/drawing/2014/main" id="{AB4A328C-635E-4A5A-8415-9FE61FB9662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6A79D18C-1065-41A3-8945-0C41127204E4}"/>
              </a:ext>
            </a:extLst>
          </p:cNvPr>
          <p:cNvSpPr>
            <a:spLocks noGrp="1"/>
          </p:cNvSpPr>
          <p:nvPr>
            <p:ph type="sldNum" sz="quarter" idx="12"/>
          </p:nvPr>
        </p:nvSpPr>
        <p:spPr/>
        <p:txBody>
          <a:bodyPr/>
          <a:lstStyle/>
          <a:p>
            <a:fld id="{1B97779B-1AE4-4497-A9BC-38C2CDC00EA0}" type="slidenum">
              <a:rPr lang="es-CL" smtClean="0"/>
              <a:t>‹Nº›</a:t>
            </a:fld>
            <a:endParaRPr lang="es-CL"/>
          </a:p>
        </p:txBody>
      </p:sp>
    </p:spTree>
    <p:extLst>
      <p:ext uri="{BB962C8B-B14F-4D97-AF65-F5344CB8AC3E}">
        <p14:creationId xmlns:p14="http://schemas.microsoft.com/office/powerpoint/2010/main" val="3661013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99BB66-35D9-4C71-B3B4-BC698082901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73EFE153-3935-45F2-9977-FEEC51F449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D2B98A75-07E3-4DFD-BA76-2688449C52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a:extLst>
              <a:ext uri="{FF2B5EF4-FFF2-40B4-BE49-F238E27FC236}">
                <a16:creationId xmlns:a16="http://schemas.microsoft.com/office/drawing/2014/main" id="{FF818428-0B8A-478A-B789-8CBDF006896E}"/>
              </a:ext>
            </a:extLst>
          </p:cNvPr>
          <p:cNvSpPr>
            <a:spLocks noGrp="1"/>
          </p:cNvSpPr>
          <p:nvPr>
            <p:ph type="dt" sz="half" idx="10"/>
          </p:nvPr>
        </p:nvSpPr>
        <p:spPr/>
        <p:txBody>
          <a:bodyPr/>
          <a:lstStyle/>
          <a:p>
            <a:fld id="{F31AE410-4EAD-450F-B824-4DFAD21503BD}" type="datetimeFigureOut">
              <a:rPr lang="es-CL" smtClean="0"/>
              <a:t>29-09-2018</a:t>
            </a:fld>
            <a:endParaRPr lang="es-CL"/>
          </a:p>
        </p:txBody>
      </p:sp>
      <p:sp>
        <p:nvSpPr>
          <p:cNvPr id="6" name="Marcador de pie de página 5">
            <a:extLst>
              <a:ext uri="{FF2B5EF4-FFF2-40B4-BE49-F238E27FC236}">
                <a16:creationId xmlns:a16="http://schemas.microsoft.com/office/drawing/2014/main" id="{8AD5BCCC-081C-48B4-A834-A386EF949B0D}"/>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C786D597-A443-4689-9FAA-EC83B77DC795}"/>
              </a:ext>
            </a:extLst>
          </p:cNvPr>
          <p:cNvSpPr>
            <a:spLocks noGrp="1"/>
          </p:cNvSpPr>
          <p:nvPr>
            <p:ph type="sldNum" sz="quarter" idx="12"/>
          </p:nvPr>
        </p:nvSpPr>
        <p:spPr/>
        <p:txBody>
          <a:bodyPr/>
          <a:lstStyle/>
          <a:p>
            <a:fld id="{1B97779B-1AE4-4497-A9BC-38C2CDC00EA0}" type="slidenum">
              <a:rPr lang="es-CL" smtClean="0"/>
              <a:t>‹Nº›</a:t>
            </a:fld>
            <a:endParaRPr lang="es-CL"/>
          </a:p>
        </p:txBody>
      </p:sp>
    </p:spTree>
    <p:extLst>
      <p:ext uri="{BB962C8B-B14F-4D97-AF65-F5344CB8AC3E}">
        <p14:creationId xmlns:p14="http://schemas.microsoft.com/office/powerpoint/2010/main" val="3151706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14BC5F-C38B-482D-AED0-3B60AC0C4EB2}"/>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5FB07252-0B54-4ADE-8050-09275877F61F}"/>
              </a:ext>
            </a:extLst>
          </p:cNvPr>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24C2A8E8-4606-475B-B4D4-488283F81259}"/>
              </a:ext>
            </a:extLst>
          </p:cNvPr>
          <p:cNvSpPr>
            <a:spLocks noGrp="1"/>
          </p:cNvSpPr>
          <p:nvPr>
            <p:ph type="dt" sz="half" idx="10"/>
          </p:nvPr>
        </p:nvSpPr>
        <p:spPr/>
        <p:txBody>
          <a:bodyPr/>
          <a:lstStyle/>
          <a:p>
            <a:fld id="{F31AE410-4EAD-450F-B824-4DFAD21503BD}" type="datetimeFigureOut">
              <a:rPr lang="es-CL" smtClean="0"/>
              <a:t>29-09-2018</a:t>
            </a:fld>
            <a:endParaRPr lang="es-CL"/>
          </a:p>
        </p:txBody>
      </p:sp>
      <p:sp>
        <p:nvSpPr>
          <p:cNvPr id="5" name="Marcador de pie de página 4">
            <a:extLst>
              <a:ext uri="{FF2B5EF4-FFF2-40B4-BE49-F238E27FC236}">
                <a16:creationId xmlns:a16="http://schemas.microsoft.com/office/drawing/2014/main" id="{604B0DAE-32AB-42B6-A499-FE7424ABC799}"/>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59AF3B9D-C5F4-4CD0-89D8-B8AC04B6FF5C}"/>
              </a:ext>
            </a:extLst>
          </p:cNvPr>
          <p:cNvSpPr>
            <a:spLocks noGrp="1"/>
          </p:cNvSpPr>
          <p:nvPr>
            <p:ph type="sldNum" sz="quarter" idx="12"/>
          </p:nvPr>
        </p:nvSpPr>
        <p:spPr/>
        <p:txBody>
          <a:bodyPr/>
          <a:lstStyle/>
          <a:p>
            <a:fld id="{1B97779B-1AE4-4497-A9BC-38C2CDC00EA0}" type="slidenum">
              <a:rPr lang="es-CL" smtClean="0"/>
              <a:t>‹Nº›</a:t>
            </a:fld>
            <a:endParaRPr lang="es-CL"/>
          </a:p>
        </p:txBody>
      </p:sp>
    </p:spTree>
    <p:extLst>
      <p:ext uri="{BB962C8B-B14F-4D97-AF65-F5344CB8AC3E}">
        <p14:creationId xmlns:p14="http://schemas.microsoft.com/office/powerpoint/2010/main" val="2416604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8C0EEA-66AB-4C89-999B-626B46E32F1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73D3AED6-A8B0-46A8-AF14-A7BFCABB92CB}"/>
              </a:ext>
            </a:extLst>
          </p:cNvPr>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31E92503-05CC-4511-9E86-8C683D70A4E3}"/>
              </a:ext>
            </a:extLst>
          </p:cNvPr>
          <p:cNvSpPr>
            <a:spLocks noGrp="1"/>
          </p:cNvSpPr>
          <p:nvPr>
            <p:ph type="dt" sz="half" idx="10"/>
          </p:nvPr>
        </p:nvSpPr>
        <p:spPr/>
        <p:txBody>
          <a:bodyPr/>
          <a:lstStyle/>
          <a:p>
            <a:fld id="{F31AE410-4EAD-450F-B824-4DFAD21503BD}" type="datetimeFigureOut">
              <a:rPr lang="es-CL" smtClean="0"/>
              <a:t>29-09-2018</a:t>
            </a:fld>
            <a:endParaRPr lang="es-CL"/>
          </a:p>
        </p:txBody>
      </p:sp>
      <p:sp>
        <p:nvSpPr>
          <p:cNvPr id="5" name="Marcador de pie de página 4">
            <a:extLst>
              <a:ext uri="{FF2B5EF4-FFF2-40B4-BE49-F238E27FC236}">
                <a16:creationId xmlns:a16="http://schemas.microsoft.com/office/drawing/2014/main" id="{E61209BA-5A25-42D9-9B83-7191F581425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A6D1335D-4DA0-4E9D-960F-5666E13B7D79}"/>
              </a:ext>
            </a:extLst>
          </p:cNvPr>
          <p:cNvSpPr>
            <a:spLocks noGrp="1"/>
          </p:cNvSpPr>
          <p:nvPr>
            <p:ph type="sldNum" sz="quarter" idx="12"/>
          </p:nvPr>
        </p:nvSpPr>
        <p:spPr/>
        <p:txBody>
          <a:bodyPr/>
          <a:lstStyle/>
          <a:p>
            <a:fld id="{1B97779B-1AE4-4497-A9BC-38C2CDC00EA0}" type="slidenum">
              <a:rPr lang="es-CL" smtClean="0"/>
              <a:t>‹Nº›</a:t>
            </a:fld>
            <a:endParaRPr lang="es-CL"/>
          </a:p>
        </p:txBody>
      </p:sp>
    </p:spTree>
    <p:extLst>
      <p:ext uri="{BB962C8B-B14F-4D97-AF65-F5344CB8AC3E}">
        <p14:creationId xmlns:p14="http://schemas.microsoft.com/office/powerpoint/2010/main" val="541674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D495A-479C-4BBF-9280-43F6A91E5F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A097B5AB-4062-4483-BB38-2720571BB7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624B557D-B87F-4780-9036-097891322A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1AE410-4EAD-450F-B824-4DFAD21503BD}" type="datetimeFigureOut">
              <a:rPr lang="es-CL" smtClean="0"/>
              <a:t>29-09-2018</a:t>
            </a:fld>
            <a:endParaRPr lang="es-CL"/>
          </a:p>
        </p:txBody>
      </p:sp>
      <p:sp>
        <p:nvSpPr>
          <p:cNvPr id="5" name="Marcador de pie de página 4">
            <a:extLst>
              <a:ext uri="{FF2B5EF4-FFF2-40B4-BE49-F238E27FC236}">
                <a16:creationId xmlns:a16="http://schemas.microsoft.com/office/drawing/2014/main" id="{956DAF4D-5567-435F-8F6B-C8543C9792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57227AC7-59B5-463E-B144-6999040B60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7779B-1AE4-4497-A9BC-38C2CDC00EA0}" type="slidenum">
              <a:rPr lang="es-CL" smtClean="0"/>
              <a:t>‹Nº›</a:t>
            </a:fld>
            <a:endParaRPr lang="es-CL"/>
          </a:p>
        </p:txBody>
      </p:sp>
    </p:spTree>
    <p:extLst>
      <p:ext uri="{BB962C8B-B14F-4D97-AF65-F5344CB8AC3E}">
        <p14:creationId xmlns:p14="http://schemas.microsoft.com/office/powerpoint/2010/main" val="1506926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arsabaj.cl/"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www.prodicyt.cl/"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emol.com/noticias/Nacional/2017/08/11/870739/La-razon-de-la-arremetida-de-la-U-de-Chile-frente-al-proyecto-de-universidades-estatales.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Freeform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7" name="Freeform 2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22758"/>
            <a:ext cx="4522796" cy="2919017"/>
          </a:xfrm>
          <a:custGeom>
            <a:avLst/>
            <a:gdLst>
              <a:gd name="connsiteX0" fmla="*/ 0 w 4522796"/>
              <a:gd name="connsiteY0" fmla="*/ 2919017 h 2919017"/>
              <a:gd name="connsiteX1" fmla="*/ 4522796 w 4522796"/>
              <a:gd name="connsiteY1" fmla="*/ 2919017 h 2919017"/>
              <a:gd name="connsiteX2" fmla="*/ 3170909 w 4522796"/>
              <a:gd name="connsiteY2" fmla="*/ 0 h 2919017"/>
              <a:gd name="connsiteX3" fmla="*/ 0 w 4522796"/>
              <a:gd name="connsiteY3" fmla="*/ 0 h 2919017"/>
            </a:gdLst>
            <a:ahLst/>
            <a:cxnLst>
              <a:cxn ang="0">
                <a:pos x="connsiteX0" y="connsiteY0"/>
              </a:cxn>
              <a:cxn ang="0">
                <a:pos x="connsiteX1" y="connsiteY1"/>
              </a:cxn>
              <a:cxn ang="0">
                <a:pos x="connsiteX2" y="connsiteY2"/>
              </a:cxn>
              <a:cxn ang="0">
                <a:pos x="connsiteX3" y="connsiteY3"/>
              </a:cxn>
            </a:cxnLst>
            <a:rect l="l" t="t" r="r" b="b"/>
            <a:pathLst>
              <a:path w="4522796" h="2919017">
                <a:moveTo>
                  <a:pt x="0" y="2919017"/>
                </a:moveTo>
                <a:lnTo>
                  <a:pt x="4522796" y="2919017"/>
                </a:lnTo>
                <a:lnTo>
                  <a:pt x="3170909" y="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139" name="Freeform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448626"/>
            <a:ext cx="6754821" cy="1409374"/>
          </a:xfrm>
          <a:custGeom>
            <a:avLst/>
            <a:gdLst>
              <a:gd name="connsiteX0" fmla="*/ 0 w 6754821"/>
              <a:gd name="connsiteY0" fmla="*/ 0 h 1409374"/>
              <a:gd name="connsiteX1" fmla="*/ 6754821 w 6754821"/>
              <a:gd name="connsiteY1" fmla="*/ 0 h 1409374"/>
              <a:gd name="connsiteX2" fmla="*/ 6102096 w 6754821"/>
              <a:gd name="connsiteY2" fmla="*/ 1409374 h 1409374"/>
              <a:gd name="connsiteX3" fmla="*/ 0 w 6754821"/>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6754821" h="1409374">
                <a:moveTo>
                  <a:pt x="0" y="0"/>
                </a:moveTo>
                <a:lnTo>
                  <a:pt x="6754821" y="0"/>
                </a:lnTo>
                <a:lnTo>
                  <a:pt x="6102096" y="1409374"/>
                </a:lnTo>
                <a:lnTo>
                  <a:pt x="0" y="14093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6 Imagen" descr="C:\Users\Omar\Dropbox\Revista Logos 2012\Diseños Logos\logoulsByN.jpg">
            <a:extLst>
              <a:ext uri="{FF2B5EF4-FFF2-40B4-BE49-F238E27FC236}">
                <a16:creationId xmlns:a16="http://schemas.microsoft.com/office/drawing/2014/main" id="{AFB3800A-2D0D-4441-B25A-C9165C70FA61}"/>
              </a:ext>
            </a:extLst>
          </p:cNvPr>
          <p:cNvPicPr/>
          <p:nvPr/>
        </p:nvPicPr>
        <p:blipFill rotWithShape="1">
          <a:blip r:embed="rId2"/>
          <a:srcRect/>
          <a:stretch/>
        </p:blipFill>
        <p:spPr bwMode="auto">
          <a:xfrm>
            <a:off x="8645199" y="223111"/>
            <a:ext cx="2421209" cy="2427278"/>
          </a:xfrm>
          <a:prstGeom prst="rect">
            <a:avLst/>
          </a:prstGeom>
          <a:noFill/>
        </p:spPr>
      </p:pic>
      <p:sp>
        <p:nvSpPr>
          <p:cNvPr id="4" name="AutoShape 4" descr="data:image/jpeg;base64,/9j/4AAQSkZJRgABAQAAAQABAAD/2wCEAAkGBw8NEA8QDxAQEBAQEA8QEBAQEA8QDxIQFREWFxYRFRgaHSsiGR0lGxUVIjEhJyktLy4wFyAzODMwNygwLisBCgoKDg0OGxAQGi0lHx0rLS0tLS0vLS0tLS0tLi0tLS0tLS0tLS0tKy0tLS0tLS0tLS0tLS0tLS0tLS0rLS0rLf/AABEIAOEA4QMBEQACEQEDEQH/xAAcAAEAAgMBAQEAAAAAAAAAAAAAAgYEBQcDAQj/xABKEAACAgACBQQMCQsDBQAAAAAAAQIDBBEFBhIhMQdBUXETIjM1YXSBkZOys9EUFzJTc4KSsdIWNEJDUlRig6HC0xUjckSUweHw/8QAGgEBAAMBAQEAAAAAAAAAAAAAAAIDBAEFBv/EACoRAQACAgECBgICAgMAAAAAAAABAgMEERIxFCEzQVFxMmEiUgUTgZHw/9oADAMBAAIRAxEAPwCon0jwQAAAAAAAAAAAAAAAAAAAAAAAAAAAAAABCBiXJm1SAAAAAAAAAAAAAAAAAAAAAAAAAAAAAAAEDEuTNqkAAAAAAAAAAAAAAAAAAAAAAAAAAAAAAAIGJcmbVIAAAAAAAAAAAAAAAAAAAAAAAAAAAAAAAQMS5M2qQAAAAAAAAAAAAAAAAAAAAAAAAAAAAAAAgYlyZtUgAAAAAAAAAAAAAAAAAAAAAAAAAAAAAABAxLkzapAAAAAAAAAAAAAAAAAAAAAAAAAAAAAAAEIGJcmbVIAAAAAAAAAAAAAAAAAAAAAAAAAAAAAAAhAxLkzapAAAAAAAAAAAAAAAAAAAAAAAAAAAAAAACBiXJm1SAAAAAAAycFgZ37WxsrZyzcm1xzy4LwM5NuHYjlsIaAf6Vi8kc9/lZDrhLpfMfoquqqc05OS2cs8st8kuGXhEWmZJh80Vqvj8bB24bDu2tScHJWUQ7ZJZrKU0+dEMmzjpbi0u1w3tHMQzfyB0v+5y9PhP8hDxmL5T8Nk+D8gdL/ucvT4T/IPGYvk8Nk+D8gtL/ucvT4T/ACDxmL5PDZPhj4nU7SdSbng7tyzexsW7vB2NvPqRKu1in3RnBkj2aW2uUJbM4yhJcYyTjJeR7y6LVt2lXNZjuiScAAFk0bqPj8Vh4YmmFcoTU3GDsULHsya4SyW/J5bzJbcx1t0yvrrZLRzDDxequkaO6YPEccu0h2Zdedee7w8Cyuzit2lCcOSO8NTbXKD2ZpxllmoyTjLLpyfUy2t627ShNZjuiScAAAAABCBiXJm1SAAAAAAA3Wrf63+X/cV3So3ZWmwdNdws+p7SJKvdy3Zf+R/vfLxm31YHmbvqvQ1PTXjIyNRkAyAZHOBh6T0VRi4uF9VdseicU2up8V1onW9q+cShalbd4cu1y5OpYaMr8FtWVxTlOhtytilzweWc0lzPfu5+b0Nfc6p6b/8AbDm1unzq58mekxJV1ynKMYrOUmoxW95ybyS85G09MTLsRzL9IaJwKw1FNMfk1VQrX1YpZ/0Pn72m1pl7VK9NYhkXXRrjKc2owinKUpNKMYpZttvgiMR8JT5Ry43r/rqtIPsGGWWGTTlOUcp3STzWWe+MU/K34OPraurNP5W7vM2M8X8qqSbmUAAAAAEIGJcmbVIAAAAAADdat/rf5f8AcV3Sq3aK02DpruFn1PXiSr3ct2X/AJH+98vGbfVgeZu+q9DU9NeTI1I22KEXKTyUU230JcWCZ4aJa6aLf/W0b/4skXeHy/1lT4jF/aG4wmNqvip02Qtg+E65xnF9TW4qmJjuti0T2exx18aODkPKlqvHDTji6IqNd0nG6EVlGNzzamuhS6OleE9TSzdX8Lf8PN2sMVnqj3VLVvE00YvD24hN012Kc9mO084puO7n7dRNmetrY5ivdnx2rW0TPZ1j4ztGdN/oX7zy/BZfh6Hi8f8A6FA121zt0lN11uVeEjujXnk7cnnt2ZeFLKPN1m3W1Yx+du7JmzzkniOyqGxmAAAAAAAQMS5M2qQDM0fo+d73bop75P7l0kZtw7EN3RommHGO2+mW/wDpwK5tKXS9vgNPzVf2I+45zLvDHxGiKZ8FsPpjw83A7F5g6WixuDnRLKXB57LXCSLYnlCY4bLVv9b/AC/7iF3at2VpwwdNdws+p7SJKvdy3Zf+R/vfLxm31YHmbvqvQ1PTXkyNTF0p3C76Kz1Gdr3hG3aX5phwXUj6Ts8NsdB6Zv0farsPPZlmtuLz2LEv0ZrnX3cxTlw1yxxKzHkmk8w75q9paGOw1OIhuVkc3HPPZmnlKGfPlJNHhXp0WmHr47xesWhsyKbWaxaMWMwt9D/WVyUW+aeWcZeSSTJY7dFot8K8leqsx8uZcm2q2E0hXiXi6pSnVbGCyttr2e1za7SSz3no7exeto6Z8phi18NbxPV7Ll8W+ifmJ/8AcYn8Zk8Xl+WjwuP4VzX/AFNwGBwU78PVKFisqim7rprKU0nulJo0auxktliJlTnwUpTmGs1O5P46QphibMQ41zckq6o9v2snFpyluW9dD91ufcmlumI7IYdaLx1TK8YPk80XVk3h3Y8sm7bbJ57888s8k+pGK21lt7tUauOPZsY6paNSS+A4Tcst9FUn5W1myv8A3ZP7Sn/ox/CF+pujJrJ4LDx476641vzxyOxmyR7yf6MfwqunuS2mUXLBTlVYuFVs3OqW7htPtovhvzfUaMe9eJ/l2Z8mpHH8XLcVhp0znVZFxsrk4Ti8s1JPJrcerS0WjqhgtExPEvIkigYlyZtUvbCUO2cYLdm976Fzs5M8Q7C2VVxhFRisklkkUT5pxCUmkm3uS53wDrAp0vVOWx2yzeSk0tl9HVmT6JR6mwIJMfHYZXQcXx4xfRLmOxPEuTDW6uJrsyfFdj/uJ3lyrclaUMLTXcLPqevElTu5bsv/ACP975eM2+rA8zd9V6Gp6a8mRqYulO4X/RWeozte8I27S/NEOC6kfRvCjskHXU+RfGOUMZS88oTqtXDJdki4vL0aPK/yFY64s9DTt5TX4dMMDcAUnk7w/YbtLwyS2cfZko8FF5yil5GjTsW5iv0za8cTaP2uxmaVN5WO9ln0tHtEatP1oZtv02JyPYnawVkG3/tYiaXQlKEZZLyuT8pLdrxk+4R055pwvU7YxTcmopb220kl1mOGrmIeMdIUNpK6pttJJWQbbfBLed6Z+Dqj5ZCZx0YHJOWLRsa7sPiIrJ3RnXZ4ZV5bMsunZk19VHp6F54mrztykRMS54egxIGNcmbVLcauVZysn0JRXleb+5ELylVvCpNh6Xz7DNRTbeysks3k2syVe7llb7BZ+xP7Mi3mEOFtw8m4Qb4uMW+treUysh6HBr9Hw2bsUubarfRxUn/5JW7Ix3bDIilDB013Cz6nrxJU7uW7L/yP975eM2+rA8zd9V6Gp6a8mRqYulO4X/RWeozsd4Rt2l+aIcF1I+kl4UJHHXTORSuSljpZdq1ho5/xJ2trzNHmf5CfOsN+l3mXUzzm8Ap+o9qsxOmZR3r4e1wy3xgov+qZfmjitfpnwTza32uBQ0Kbysd7LPpaPaI1afrQzbfpuUaF1jxeAhbXhrOxq5xcnsqTTims457k2nveXMug9PJr0yTE29nn0y2pHFfdGvB4/SclJQxOLkm0py27VFvLNbct0eC51zDqw4v0RGTJ+27wvJnpGxLaroqTazVlicsnxeUU/NmU23sf2sjUv8Ouas4O/DYWqnE2K22tOLsTk9qO09nNy3tqOSz8B5eS1bWmax5PSx1mteJbQgm53y01r4LhZZdssTsp/wALpm2vPGPmN2h6k/TFu/jDkh6rzkDGuTNqlvdXPk2dcfuZXdOrcFaQAzAAAMTD92v/AONP3SOz2cjuyzjrB013Cz6nrxJU7uW7L/yP975eM2+rA8zd9V6Gp6a8mRqYulO4X/RWeozte8I27S/NEOC6kfRvDjs+sDuHJhoZ4TAxlNZWYmXZ5JrJxi4pQj0/JSeT4OTPD2svXk+nq62Ppp9rgZ2l44m+NUJTk8owjKUn0Ris2/MhHnPDlp4jlQ+SHEO6GkLXnnbinY88s85pyeeXhZs3K9M1j9MupPPVP7dCMbWpvKx3ss+lo9ojVp+tDLt+mreoGoULoQxeNjtQmtqmh5qLj85Z0580eGW9555K7a2556aKsGtzHVZ1GmmNcVGEVCMVlGMUoxS6ElwPOnmfduiIj2YWmNNYbAw7JiLYVx5k3nOT6IxW+T6kTpS154rCN71pHMpaC0vVj6Y307XY5SnGO1HZb2JuLeXWmL0mk8SY7xeOYbAim59y0fmmG8bXsLTdoepP0xb34R9uRM9WXnPMxrkzapbjVyzKVkelKS4czyf3ld4Sq3rK03ji65ThKMZOMmu1abWT60dj9uTCsW33QbjKy1SXFOyfvLo4Q80fhdvztnpJ+8cQebLw1OKt4TtS/alOaX/sjPSRyztBqSneptuScE2223ltrnI37JVbYglDB013Cz6ntIkq93J7L/yP975+M2+rA8zd9V6Gp+C8mRqeGOrc6rILjKE4rPhm4tI7E8S5Mcw4/huS3SDeU7MLBZcVO2bz6MthHqzv09oebXTv7rTq5yaYfDTjbiLHiZwalCOzsUprg3HNuTXheXgMmXctfyjyhox6ta+cr4lkY2v9JHRROVXTqw+F+DRa7LiU4yXPGj9Jvoz+T9roNeni679XtDJtZOmvT7yw+RbuGL+nh7Mnv/nH0jpfjLo5hbVV5RsOr8HCp8LcXgqnx4TvjF8Osu17dN+fiJUbEc14/cLRXFRSSWSSSS6EildEcEjkuuA6+4uy7SGK7K+52OqCeaUa4/JS6/leHaPc1K1rijh5GeZnJMS6ryXVShovDqUXFuV8kmmm4yum0+pppnmbUxOWW/ViYxxytZnaHPeWj80w3ja9habtD1J+mLe/CPtyNnqvO93mY1yZtUvXCXuqcZrme9dK50cmOXYWyi6NkVKLzT/+yfhKJiYTiYl6B1CyqMvlRjL/AJRT+87yeSMMPXF5qEE+lRimOZc4epx1r8BHZuxPhdT86kyVu0Ix3bAilDB013Cz6nrxJV7uW7L/AMj/AHvl4zb6sDzN31XoanpryZGoAAAPjA0Os+tOH0ZDate1ZJPsdMWuyS8L6I/xP+vAsxYbZJ4iFOXLWndwzTOk7cdfZiLnnOb4JvZhFcIRT4RXvfOe3hxxjr0w8q95vbmXS+RbuGL+mh7NHnf5D84+m7S/GXRzC2qtyi4hU4SFr3qrGYK1rhuhiIyf3F2CvVfiPeJUbE8V5n5hZ6pqUVKLTUkmmuDT3plPZfE8voGvxmhMJfZG23D02WRWUZzrjKSXRm1v8vAlF7RHET5ITjrM8zDOiyEJpnRz3lo/NMN42vY2m7Q9Sfpi3fwj7ciZ6rz0DGtTNqkAyMHjJ0vOD3PjF70zk15diW4o03W/lqUH9pe8rmiXUyf9Uo+cXml7jnTLvMIy0tQv08+qMvcOiTqhh4jTvNXDyzy3eRe8lFEep4aO0ooSslbtSc9jekuba6uk7NfgiWb/AK5V0WeaPvI9Eu9TH0jpWu2uUIqectnLNRy3ST6fASrTzcmeVn1E12wujcK6boXym7p2Z1xhKOy1FLjJdBg2da+TJzVrwbFKV4lY/jV0f81i/R1fjKPA5V3jMZ8auj/msV6Or8Y8Dld8ZjPjV0f81i/R1fjHgcp4ujyxHKvg0v8AboxM5dElVBcOnaZKuhklGdyqsaW5TsbcnGiNeGi1lmv923ySluX2fKaaaFI/KeVF9u9vKFMxF87ZOdk5TnLfKU5OUn1tm2lIrHEM02mZ83mdRXfk91uw2i674Xxuk7bIzj2KMJLJQS35yRg29e+W/NWvWzVxxMStnxq6P+axfo6vxmXwOVp8XjaDXfXrCaRwc8PTC+M3OqSdkIRjlGab3qTL9fVyUyRayjPsVvTiENSOUFYSuOGxinKqCSpthHalCH7E1xaW7Jred2dKZnqoYNnpjiy7/l9or96j6O78Ji8Pk+GrxGP5aDWDlQognHBQldNprslilXVF9Oy+2n1blv4l+LSvM838lOTbiI/i0mp2vywvwl46V907rIWKUI1t5qOzLPelFbo5JLLiXZ9OZ46FeHY456ll+NXR/wA1ivR1fjM/gcq7xdFX5QdcsNpSimqiF0ZV3qxu2MIrZ7HOOSyk9+ckatXWvjvzKjYz1yViIUQ3MiBjWpm1SAAAAAAAAAAAAAAAAAAAAAAAAAAAAAABwQMa5M2qQAAAAAAAAAAAAAAAAAAAAAAAAAAAAAABCBiXJm1SAAAAAAAAAAAAAAAAAAAAAAAAAAAAAAAIQMS5M2qQAAAAAAAAAAAAAAAAAAAAAAAAAAAAAAAgYlyZtUgAAAAAAAAAAAAAAAAAAAAAAAAAAAAAABAxLkzapAAAAAAAAAAAAAAAAAAAAAAAAAAAAAAACBiXJm1SAAAAAAAAAAAAAAAAAAAAAAAAAAAAAAAIQMS5M2qQAAAAAAAAAAAAAAAAAAAAAAAAAAAAAAAgYlyZtUgAAAAAAAAAAAAAAAAAAAAAAAAAAAAAABAxLkzapAAAAAAAAAAAAAAAAAAAAAAAAAAAAAAACBiXP//Z">
            <a:extLst>
              <a:ext uri="{FF2B5EF4-FFF2-40B4-BE49-F238E27FC236}">
                <a16:creationId xmlns:a16="http://schemas.microsoft.com/office/drawing/2014/main" id="{39D36E49-3186-406C-B7B8-7E6CCC301D6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2" name="Título 1">
            <a:extLst>
              <a:ext uri="{FF2B5EF4-FFF2-40B4-BE49-F238E27FC236}">
                <a16:creationId xmlns:a16="http://schemas.microsoft.com/office/drawing/2014/main" id="{18D99FE7-A6EF-41A1-BEFC-58FF99E8457D}"/>
              </a:ext>
            </a:extLst>
          </p:cNvPr>
          <p:cNvSpPr>
            <a:spLocks noGrp="1"/>
          </p:cNvSpPr>
          <p:nvPr>
            <p:ph type="ctrTitle"/>
          </p:nvPr>
        </p:nvSpPr>
        <p:spPr>
          <a:xfrm>
            <a:off x="-86139" y="1633249"/>
            <a:ext cx="6466046" cy="1355750"/>
          </a:xfrm>
        </p:spPr>
        <p:txBody>
          <a:bodyPr>
            <a:normAutofit/>
          </a:bodyPr>
          <a:lstStyle/>
          <a:p>
            <a:pPr algn="l"/>
            <a:r>
              <a:rPr lang="es-CL" sz="4600" b="1" dirty="0">
                <a:solidFill>
                  <a:srgbClr val="FFFF00"/>
                </a:solidFill>
                <a:highlight>
                  <a:srgbClr val="000000"/>
                </a:highlight>
              </a:rPr>
              <a:t>Aprender a escribir, aprender a pensar</a:t>
            </a:r>
          </a:p>
        </p:txBody>
      </p:sp>
      <p:sp>
        <p:nvSpPr>
          <p:cNvPr id="3" name="Subtítulo 2">
            <a:extLst>
              <a:ext uri="{FF2B5EF4-FFF2-40B4-BE49-F238E27FC236}">
                <a16:creationId xmlns:a16="http://schemas.microsoft.com/office/drawing/2014/main" id="{8420FC7A-DB7B-4040-812D-091DAC38D35B}"/>
              </a:ext>
            </a:extLst>
          </p:cNvPr>
          <p:cNvSpPr>
            <a:spLocks noGrp="1"/>
          </p:cNvSpPr>
          <p:nvPr>
            <p:ph type="subTitle" idx="1"/>
          </p:nvPr>
        </p:nvSpPr>
        <p:spPr>
          <a:xfrm>
            <a:off x="576469" y="4373823"/>
            <a:ext cx="7553739" cy="903855"/>
          </a:xfrm>
        </p:spPr>
        <p:txBody>
          <a:bodyPr>
            <a:normAutofit fontScale="92500" lnSpcReduction="20000"/>
          </a:bodyPr>
          <a:lstStyle/>
          <a:p>
            <a:pPr algn="l">
              <a:spcBef>
                <a:spcPts val="0"/>
              </a:spcBef>
            </a:pPr>
            <a:r>
              <a:rPr lang="es-CL" sz="2000" b="1" dirty="0"/>
              <a:t>Dr. Omar Sabaj </a:t>
            </a:r>
          </a:p>
          <a:p>
            <a:pPr algn="l">
              <a:spcBef>
                <a:spcPts val="0"/>
              </a:spcBef>
            </a:pPr>
            <a:r>
              <a:rPr lang="es-CL" sz="2000" b="1" dirty="0"/>
              <a:t>Profesor Titular/ Investigador ULS</a:t>
            </a:r>
          </a:p>
          <a:p>
            <a:pPr algn="l">
              <a:spcBef>
                <a:spcPts val="0"/>
              </a:spcBef>
            </a:pPr>
            <a:r>
              <a:rPr lang="es-CL" sz="2000" b="1" dirty="0">
                <a:hlinkClick r:id="rId3"/>
              </a:rPr>
              <a:t>www.omarsabaj.cl</a:t>
            </a:r>
            <a:endParaRPr lang="es-CL" sz="2000" b="1" dirty="0"/>
          </a:p>
          <a:p>
            <a:pPr algn="l">
              <a:spcBef>
                <a:spcPts val="0"/>
              </a:spcBef>
            </a:pPr>
            <a:r>
              <a:rPr lang="es-CL" sz="2000" b="1" dirty="0">
                <a:hlinkClick r:id="rId4"/>
              </a:rPr>
              <a:t>www.prodicyt.cl</a:t>
            </a:r>
            <a:endParaRPr lang="es-CL" sz="2000" b="1" dirty="0"/>
          </a:p>
          <a:p>
            <a:pPr algn="l"/>
            <a:endParaRPr lang="es-CL" sz="1400" b="1" dirty="0"/>
          </a:p>
        </p:txBody>
      </p:sp>
    </p:spTree>
    <p:extLst>
      <p:ext uri="{BB962C8B-B14F-4D97-AF65-F5344CB8AC3E}">
        <p14:creationId xmlns:p14="http://schemas.microsoft.com/office/powerpoint/2010/main" val="2326757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E6FFB2-D12F-46E9-9589-37DF6D5AEE19}"/>
              </a:ext>
            </a:extLst>
          </p:cNvPr>
          <p:cNvSpPr>
            <a:spLocks noGrp="1"/>
          </p:cNvSpPr>
          <p:nvPr>
            <p:ph type="title"/>
          </p:nvPr>
        </p:nvSpPr>
        <p:spPr>
          <a:xfrm>
            <a:off x="-104480" y="-524168"/>
            <a:ext cx="2483177" cy="1784185"/>
          </a:xfrm>
        </p:spPr>
        <p:txBody>
          <a:bodyPr>
            <a:normAutofit/>
          </a:bodyPr>
          <a:lstStyle/>
          <a:p>
            <a:r>
              <a:rPr lang="es-CL" dirty="0">
                <a:solidFill>
                  <a:schemeClr val="bg1"/>
                </a:solidFill>
                <a:highlight>
                  <a:srgbClr val="000000"/>
                </a:highlight>
              </a:rPr>
              <a:t>Esquema</a:t>
            </a:r>
          </a:p>
        </p:txBody>
      </p:sp>
      <p:sp>
        <p:nvSpPr>
          <p:cNvPr id="3" name="Marcador de contenido 2">
            <a:extLst>
              <a:ext uri="{FF2B5EF4-FFF2-40B4-BE49-F238E27FC236}">
                <a16:creationId xmlns:a16="http://schemas.microsoft.com/office/drawing/2014/main" id="{8E0CEBCF-A902-4565-AEE0-7E635598ED1A}"/>
              </a:ext>
            </a:extLst>
          </p:cNvPr>
          <p:cNvSpPr>
            <a:spLocks noGrp="1"/>
          </p:cNvSpPr>
          <p:nvPr>
            <p:ph idx="1"/>
          </p:nvPr>
        </p:nvSpPr>
        <p:spPr>
          <a:xfrm>
            <a:off x="0" y="1084082"/>
            <a:ext cx="12192000" cy="5773917"/>
          </a:xfrm>
        </p:spPr>
        <p:txBody>
          <a:bodyPr>
            <a:normAutofit fontScale="92500" lnSpcReduction="10000"/>
          </a:bodyPr>
          <a:lstStyle/>
          <a:p>
            <a:pPr marL="0" indent="0" algn="just">
              <a:buNone/>
            </a:pPr>
            <a:r>
              <a:rPr lang="es-CL" b="1" dirty="0"/>
              <a:t>Introducción</a:t>
            </a:r>
            <a:r>
              <a:rPr lang="es-CL" dirty="0">
                <a:sym typeface="Wingdings" panose="05000000000000000000" pitchFamily="2" charset="2"/>
              </a:rPr>
              <a:t> Objetivos, </a:t>
            </a:r>
            <a:r>
              <a:rPr lang="es-CL" dirty="0"/>
              <a:t>Pin pon, la alfabetización y la EV, el rol de la escritura en la empresa y la productividad; los mitos y el profesor banderas (chilena promedio)</a:t>
            </a:r>
            <a:endParaRPr lang="es-CL" i="1" dirty="0"/>
          </a:p>
          <a:p>
            <a:pPr marL="0" indent="0" algn="just">
              <a:buNone/>
            </a:pPr>
            <a:endParaRPr lang="es-CL" dirty="0"/>
          </a:p>
          <a:p>
            <a:pPr marL="0" indent="0" algn="just">
              <a:buNone/>
            </a:pPr>
            <a:r>
              <a:rPr lang="es-CL" b="1" dirty="0"/>
              <a:t>La escritura y el pensamiento: </a:t>
            </a:r>
            <a:r>
              <a:rPr lang="es-CL" dirty="0"/>
              <a:t>la escritura como una tecnología cognitiva; matemáticas y lenguaje (la ambigüedad); el orden no marcado y el  foco informativo; la escritura y lo abstracto; la ramificación a la izquierda/derecha, la puntuación como expresión del razonamiento.</a:t>
            </a:r>
          </a:p>
          <a:p>
            <a:pPr marL="0" indent="0" algn="just">
              <a:buNone/>
            </a:pPr>
            <a:endParaRPr lang="es-CL" b="1" dirty="0"/>
          </a:p>
          <a:p>
            <a:pPr marL="0" indent="0" algn="just">
              <a:buNone/>
            </a:pPr>
            <a:r>
              <a:rPr lang="es-CL" b="1" dirty="0"/>
              <a:t>Principios y estrategias:</a:t>
            </a:r>
            <a:r>
              <a:rPr lang="es-CL" dirty="0"/>
              <a:t> el modelo 3+3 (la SR y las partes del proceso); la planificación (la </a:t>
            </a:r>
            <a:r>
              <a:rPr lang="es-CL" i="1" dirty="0" err="1"/>
              <a:t>inventio</a:t>
            </a:r>
            <a:r>
              <a:rPr lang="es-CL" i="1" dirty="0"/>
              <a:t> y </a:t>
            </a:r>
            <a:r>
              <a:rPr lang="es-CL" dirty="0"/>
              <a:t>los propósitos comunicativos); la producción y las manos (herramientas de escritura colaborativa); la revisión y los ojos; la reducción, la ampliación y el léxico. </a:t>
            </a:r>
          </a:p>
          <a:p>
            <a:pPr marL="0" indent="0" algn="just">
              <a:buNone/>
            </a:pPr>
            <a:endParaRPr lang="es-CL" dirty="0"/>
          </a:p>
          <a:p>
            <a:pPr marL="0" indent="0" algn="just">
              <a:buNone/>
            </a:pPr>
            <a:r>
              <a:rPr lang="es-CL" b="1" dirty="0"/>
              <a:t>Comentario de casos y práctica de edición</a:t>
            </a:r>
            <a:r>
              <a:rPr lang="es-CL" dirty="0"/>
              <a:t>: Problemas por tipo </a:t>
            </a:r>
          </a:p>
          <a:p>
            <a:pPr marL="0" indent="0" algn="just">
              <a:buNone/>
            </a:pPr>
            <a:r>
              <a:rPr lang="es-CL" dirty="0"/>
              <a:t> </a:t>
            </a:r>
          </a:p>
        </p:txBody>
      </p:sp>
    </p:spTree>
    <p:extLst>
      <p:ext uri="{BB962C8B-B14F-4D97-AF65-F5344CB8AC3E}">
        <p14:creationId xmlns:p14="http://schemas.microsoft.com/office/powerpoint/2010/main" val="3735263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FCF723-A19F-49E7-A1B5-C68B186DF21C}"/>
              </a:ext>
            </a:extLst>
          </p:cNvPr>
          <p:cNvSpPr>
            <a:spLocks noGrp="1"/>
          </p:cNvSpPr>
          <p:nvPr>
            <p:ph type="title"/>
          </p:nvPr>
        </p:nvSpPr>
        <p:spPr>
          <a:xfrm>
            <a:off x="-117416" y="0"/>
            <a:ext cx="3152480" cy="473861"/>
          </a:xfrm>
        </p:spPr>
        <p:txBody>
          <a:bodyPr>
            <a:normAutofit fontScale="90000"/>
          </a:bodyPr>
          <a:lstStyle/>
          <a:p>
            <a:r>
              <a:rPr lang="es-CL" b="1" dirty="0">
                <a:solidFill>
                  <a:schemeClr val="bg1"/>
                </a:solidFill>
                <a:highlight>
                  <a:srgbClr val="000000"/>
                </a:highlight>
              </a:rPr>
              <a:t>Introducción</a:t>
            </a:r>
            <a:endParaRPr lang="es-CL" dirty="0">
              <a:solidFill>
                <a:schemeClr val="bg1"/>
              </a:solidFill>
              <a:highlight>
                <a:srgbClr val="000000"/>
              </a:highlight>
            </a:endParaRPr>
          </a:p>
        </p:txBody>
      </p:sp>
      <p:sp>
        <p:nvSpPr>
          <p:cNvPr id="3" name="Marcador de contenido 2">
            <a:extLst>
              <a:ext uri="{FF2B5EF4-FFF2-40B4-BE49-F238E27FC236}">
                <a16:creationId xmlns:a16="http://schemas.microsoft.com/office/drawing/2014/main" id="{8B88F671-8CBA-4826-B700-77849D82A556}"/>
              </a:ext>
            </a:extLst>
          </p:cNvPr>
          <p:cNvSpPr>
            <a:spLocks noGrp="1"/>
          </p:cNvSpPr>
          <p:nvPr>
            <p:ph idx="1"/>
          </p:nvPr>
        </p:nvSpPr>
        <p:spPr>
          <a:xfrm>
            <a:off x="735496" y="1960777"/>
            <a:ext cx="9628490" cy="4251180"/>
          </a:xfrm>
        </p:spPr>
        <p:txBody>
          <a:bodyPr>
            <a:normAutofit/>
          </a:bodyPr>
          <a:lstStyle/>
          <a:p>
            <a:pPr>
              <a:buFont typeface="Wingdings" panose="05000000000000000000" pitchFamily="2" charset="2"/>
              <a:buChar char="Ø"/>
            </a:pPr>
            <a:endParaRPr lang="es-CL" dirty="0"/>
          </a:p>
          <a:p>
            <a:pPr>
              <a:buFont typeface="Wingdings" panose="05000000000000000000" pitchFamily="2" charset="2"/>
              <a:buChar char="Ø"/>
            </a:pPr>
            <a:r>
              <a:rPr lang="es-CL" dirty="0"/>
              <a:t>Conocer algunos principios básicos para mejorar la escritura</a:t>
            </a:r>
          </a:p>
          <a:p>
            <a:pPr>
              <a:buFont typeface="Wingdings" panose="05000000000000000000" pitchFamily="2" charset="2"/>
              <a:buChar char="Ø"/>
            </a:pPr>
            <a:r>
              <a:rPr lang="es-CL" dirty="0"/>
              <a:t>Identificar algunos problemas de carácter sintáctico, cognitivo y retóricos asociados a la escritura</a:t>
            </a:r>
          </a:p>
          <a:p>
            <a:pPr>
              <a:buFont typeface="Wingdings" panose="05000000000000000000" pitchFamily="2" charset="2"/>
              <a:buChar char="Ø"/>
            </a:pPr>
            <a:r>
              <a:rPr lang="es-CL" dirty="0"/>
              <a:t>Editar estructuras breves de redacción</a:t>
            </a:r>
          </a:p>
          <a:p>
            <a:endParaRPr lang="es-CL" dirty="0"/>
          </a:p>
        </p:txBody>
      </p:sp>
      <p:sp>
        <p:nvSpPr>
          <p:cNvPr id="4" name="Título 1">
            <a:extLst>
              <a:ext uri="{FF2B5EF4-FFF2-40B4-BE49-F238E27FC236}">
                <a16:creationId xmlns:a16="http://schemas.microsoft.com/office/drawing/2014/main" id="{3B9E9A96-9F58-4A51-9145-8704E51782BC}"/>
              </a:ext>
            </a:extLst>
          </p:cNvPr>
          <p:cNvSpPr txBox="1">
            <a:spLocks/>
          </p:cNvSpPr>
          <p:nvPr/>
        </p:nvSpPr>
        <p:spPr>
          <a:xfrm>
            <a:off x="2085612" y="306781"/>
            <a:ext cx="3152480" cy="114221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L" dirty="0">
                <a:solidFill>
                  <a:schemeClr val="bg1"/>
                </a:solidFill>
                <a:highlight>
                  <a:srgbClr val="000000"/>
                </a:highlight>
              </a:rPr>
              <a:t>Objetivos </a:t>
            </a:r>
          </a:p>
        </p:txBody>
      </p:sp>
    </p:spTree>
    <p:extLst>
      <p:ext uri="{BB962C8B-B14F-4D97-AF65-F5344CB8AC3E}">
        <p14:creationId xmlns:p14="http://schemas.microsoft.com/office/powerpoint/2010/main" val="821369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FCF723-A19F-49E7-A1B5-C68B186DF21C}"/>
              </a:ext>
            </a:extLst>
          </p:cNvPr>
          <p:cNvSpPr>
            <a:spLocks noGrp="1"/>
          </p:cNvSpPr>
          <p:nvPr>
            <p:ph type="title"/>
          </p:nvPr>
        </p:nvSpPr>
        <p:spPr>
          <a:xfrm>
            <a:off x="-131975" y="120028"/>
            <a:ext cx="3152480" cy="473861"/>
          </a:xfrm>
        </p:spPr>
        <p:txBody>
          <a:bodyPr>
            <a:normAutofit fontScale="90000"/>
          </a:bodyPr>
          <a:lstStyle/>
          <a:p>
            <a:r>
              <a:rPr lang="es-CL" b="1" dirty="0">
                <a:solidFill>
                  <a:schemeClr val="bg1"/>
                </a:solidFill>
                <a:highlight>
                  <a:srgbClr val="000000"/>
                </a:highlight>
              </a:rPr>
              <a:t>Introducción</a:t>
            </a:r>
            <a:endParaRPr lang="es-CL" dirty="0">
              <a:solidFill>
                <a:schemeClr val="bg1"/>
              </a:solidFill>
              <a:highlight>
                <a:srgbClr val="000000"/>
              </a:highlight>
            </a:endParaRPr>
          </a:p>
        </p:txBody>
      </p:sp>
      <p:sp>
        <p:nvSpPr>
          <p:cNvPr id="5" name="Título 1">
            <a:extLst>
              <a:ext uri="{FF2B5EF4-FFF2-40B4-BE49-F238E27FC236}">
                <a16:creationId xmlns:a16="http://schemas.microsoft.com/office/drawing/2014/main" id="{85C81A31-4322-4C9F-800F-6A23D3845577}"/>
              </a:ext>
            </a:extLst>
          </p:cNvPr>
          <p:cNvSpPr txBox="1">
            <a:spLocks/>
          </p:cNvSpPr>
          <p:nvPr/>
        </p:nvSpPr>
        <p:spPr>
          <a:xfrm>
            <a:off x="0" y="1508288"/>
            <a:ext cx="3214541" cy="1527144"/>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L" b="1" dirty="0">
                <a:solidFill>
                  <a:srgbClr val="FF0000"/>
                </a:solidFill>
                <a:highlight>
                  <a:srgbClr val="000000"/>
                </a:highlight>
              </a:rPr>
              <a:t>Pin pon</a:t>
            </a:r>
            <a:r>
              <a:rPr lang="es-CL" dirty="0">
                <a:solidFill>
                  <a:schemeClr val="bg1"/>
                </a:solidFill>
                <a:highlight>
                  <a:srgbClr val="000000"/>
                </a:highlight>
              </a:rPr>
              <a:t>, la alfabetización y el PIB, el rol de la escritura en la empresa y la productividad</a:t>
            </a:r>
          </a:p>
        </p:txBody>
      </p:sp>
      <p:pic>
        <p:nvPicPr>
          <p:cNvPr id="6" name="mi_lapiz_tiene_una_cancion(youtube.com)">
            <a:hlinkClick r:id="" action="ppaction://media"/>
            <a:extLst>
              <a:ext uri="{FF2B5EF4-FFF2-40B4-BE49-F238E27FC236}">
                <a16:creationId xmlns:a16="http://schemas.microsoft.com/office/drawing/2014/main" id="{4B32F22F-3C00-4DD1-A0CA-1C35B4FB745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288461" y="90789"/>
            <a:ext cx="6402294" cy="480172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7743661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85C81A31-4322-4C9F-800F-6A23D3845577}"/>
              </a:ext>
            </a:extLst>
          </p:cNvPr>
          <p:cNvSpPr txBox="1">
            <a:spLocks/>
          </p:cNvSpPr>
          <p:nvPr/>
        </p:nvSpPr>
        <p:spPr>
          <a:xfrm>
            <a:off x="1133061" y="-570852"/>
            <a:ext cx="10490188" cy="18057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L" sz="2200" dirty="0">
                <a:solidFill>
                  <a:schemeClr val="bg1"/>
                </a:solidFill>
                <a:highlight>
                  <a:srgbClr val="000000"/>
                </a:highlight>
              </a:rPr>
              <a:t>La alfabetización y la expectativa de vida (y de  romances)</a:t>
            </a:r>
          </a:p>
        </p:txBody>
      </p:sp>
      <p:pic>
        <p:nvPicPr>
          <p:cNvPr id="13" name="Imagen 12">
            <a:extLst>
              <a:ext uri="{FF2B5EF4-FFF2-40B4-BE49-F238E27FC236}">
                <a16:creationId xmlns:a16="http://schemas.microsoft.com/office/drawing/2014/main" id="{5A9A0EC8-266C-49B4-B7C4-BED1BF3900D2}"/>
              </a:ext>
            </a:extLst>
          </p:cNvPr>
          <p:cNvPicPr>
            <a:picLocks noChangeAspect="1"/>
          </p:cNvPicPr>
          <p:nvPr/>
        </p:nvPicPr>
        <p:blipFill>
          <a:blip r:embed="rId2"/>
          <a:stretch>
            <a:fillRect/>
          </a:stretch>
        </p:blipFill>
        <p:spPr>
          <a:xfrm>
            <a:off x="0" y="1070801"/>
            <a:ext cx="6685280" cy="5114725"/>
          </a:xfrm>
          <a:prstGeom prst="rect">
            <a:avLst/>
          </a:prstGeom>
        </p:spPr>
      </p:pic>
      <p:pic>
        <p:nvPicPr>
          <p:cNvPr id="14" name="Imagen 13">
            <a:extLst>
              <a:ext uri="{FF2B5EF4-FFF2-40B4-BE49-F238E27FC236}">
                <a16:creationId xmlns:a16="http://schemas.microsoft.com/office/drawing/2014/main" id="{411757D3-1681-43B2-B82A-22D3A256DDDF}"/>
              </a:ext>
            </a:extLst>
          </p:cNvPr>
          <p:cNvPicPr>
            <a:picLocks noChangeAspect="1"/>
          </p:cNvPicPr>
          <p:nvPr/>
        </p:nvPicPr>
        <p:blipFill>
          <a:blip r:embed="rId3"/>
          <a:stretch>
            <a:fillRect/>
          </a:stretch>
        </p:blipFill>
        <p:spPr>
          <a:xfrm>
            <a:off x="6586667" y="1467488"/>
            <a:ext cx="5844984" cy="3704272"/>
          </a:xfrm>
          <a:prstGeom prst="rect">
            <a:avLst/>
          </a:prstGeom>
        </p:spPr>
      </p:pic>
    </p:spTree>
    <p:extLst>
      <p:ext uri="{BB962C8B-B14F-4D97-AF65-F5344CB8AC3E}">
        <p14:creationId xmlns:p14="http://schemas.microsoft.com/office/powerpoint/2010/main" val="1863871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70E46C-DBDB-4A5C-B939-15CBBEA0C31C}"/>
              </a:ext>
            </a:extLst>
          </p:cNvPr>
          <p:cNvSpPr>
            <a:spLocks noGrp="1"/>
          </p:cNvSpPr>
          <p:nvPr>
            <p:ph type="title"/>
          </p:nvPr>
        </p:nvSpPr>
        <p:spPr/>
        <p:txBody>
          <a:bodyPr/>
          <a:lstStyle/>
          <a:p>
            <a:endParaRPr lang="es-CL"/>
          </a:p>
        </p:txBody>
      </p:sp>
      <p:sp>
        <p:nvSpPr>
          <p:cNvPr id="3" name="Marcador de texto 2">
            <a:extLst>
              <a:ext uri="{FF2B5EF4-FFF2-40B4-BE49-F238E27FC236}">
                <a16:creationId xmlns:a16="http://schemas.microsoft.com/office/drawing/2014/main" id="{11234688-61E0-4E17-B52B-6EFB2C821AD5}"/>
              </a:ext>
            </a:extLst>
          </p:cNvPr>
          <p:cNvSpPr>
            <a:spLocks noGrp="1"/>
          </p:cNvSpPr>
          <p:nvPr>
            <p:ph type="body" idx="1"/>
          </p:nvPr>
        </p:nvSpPr>
        <p:spPr/>
        <p:txBody>
          <a:bodyPr/>
          <a:lstStyle/>
          <a:p>
            <a:endParaRPr lang="es-CL"/>
          </a:p>
        </p:txBody>
      </p:sp>
      <p:sp>
        <p:nvSpPr>
          <p:cNvPr id="4" name="Marcador de contenido 3">
            <a:extLst>
              <a:ext uri="{FF2B5EF4-FFF2-40B4-BE49-F238E27FC236}">
                <a16:creationId xmlns:a16="http://schemas.microsoft.com/office/drawing/2014/main" id="{AC9ED066-EF6E-4FED-92DB-9F80C5528C54}"/>
              </a:ext>
            </a:extLst>
          </p:cNvPr>
          <p:cNvSpPr>
            <a:spLocks noGrp="1"/>
          </p:cNvSpPr>
          <p:nvPr>
            <p:ph sz="half" idx="2"/>
          </p:nvPr>
        </p:nvSpPr>
        <p:spPr/>
        <p:txBody>
          <a:bodyPr/>
          <a:lstStyle/>
          <a:p>
            <a:endParaRPr lang="es-CL"/>
          </a:p>
        </p:txBody>
      </p:sp>
      <p:sp>
        <p:nvSpPr>
          <p:cNvPr id="5" name="Marcador de texto 4">
            <a:extLst>
              <a:ext uri="{FF2B5EF4-FFF2-40B4-BE49-F238E27FC236}">
                <a16:creationId xmlns:a16="http://schemas.microsoft.com/office/drawing/2014/main" id="{8B67B5B8-C1E1-43DD-A828-90841712D6CE}"/>
              </a:ext>
            </a:extLst>
          </p:cNvPr>
          <p:cNvSpPr>
            <a:spLocks noGrp="1"/>
          </p:cNvSpPr>
          <p:nvPr>
            <p:ph type="body" sz="quarter" idx="3"/>
          </p:nvPr>
        </p:nvSpPr>
        <p:spPr/>
        <p:txBody>
          <a:bodyPr/>
          <a:lstStyle/>
          <a:p>
            <a:endParaRPr lang="es-CL"/>
          </a:p>
        </p:txBody>
      </p:sp>
      <p:sp>
        <p:nvSpPr>
          <p:cNvPr id="6" name="Marcador de contenido 5">
            <a:extLst>
              <a:ext uri="{FF2B5EF4-FFF2-40B4-BE49-F238E27FC236}">
                <a16:creationId xmlns:a16="http://schemas.microsoft.com/office/drawing/2014/main" id="{807ABFE6-41AC-4C27-A2CD-1AA18BF23AF5}"/>
              </a:ext>
            </a:extLst>
          </p:cNvPr>
          <p:cNvSpPr>
            <a:spLocks noGrp="1"/>
          </p:cNvSpPr>
          <p:nvPr>
            <p:ph sz="quarter" idx="4"/>
          </p:nvPr>
        </p:nvSpPr>
        <p:spPr/>
        <p:txBody>
          <a:bodyPr/>
          <a:lstStyle/>
          <a:p>
            <a:endParaRPr lang="es-CL"/>
          </a:p>
        </p:txBody>
      </p:sp>
      <p:pic>
        <p:nvPicPr>
          <p:cNvPr id="7" name="Picture 2">
            <a:extLst>
              <a:ext uri="{FF2B5EF4-FFF2-40B4-BE49-F238E27FC236}">
                <a16:creationId xmlns:a16="http://schemas.microsoft.com/office/drawing/2014/main" id="{F084C82E-BDE6-48EB-AD44-6941BE199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940" y="-125171"/>
            <a:ext cx="1301115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7039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3A8DB8AB-BF72-4DBD-8554-0935FCE8777E}"/>
              </a:ext>
            </a:extLst>
          </p:cNvPr>
          <p:cNvPicPr>
            <a:picLocks noChangeAspect="1"/>
          </p:cNvPicPr>
          <p:nvPr/>
        </p:nvPicPr>
        <p:blipFill>
          <a:blip r:embed="rId2"/>
          <a:stretch>
            <a:fillRect/>
          </a:stretch>
        </p:blipFill>
        <p:spPr>
          <a:xfrm>
            <a:off x="4038600" y="1232900"/>
            <a:ext cx="7188199" cy="4388810"/>
          </a:xfrm>
          <a:prstGeom prst="rect">
            <a:avLst/>
          </a:prstGeom>
        </p:spPr>
      </p:pic>
      <p:sp>
        <p:nvSpPr>
          <p:cNvPr id="2" name="1 Título"/>
          <p:cNvSpPr>
            <a:spLocks noGrp="1"/>
          </p:cNvSpPr>
          <p:nvPr>
            <p:ph type="title"/>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r>
              <a:rPr lang="en-US" sz="2600" kern="1200">
                <a:solidFill>
                  <a:schemeClr val="bg1"/>
                </a:solidFill>
                <a:highlight>
                  <a:srgbClr val="000000"/>
                </a:highlight>
                <a:latin typeface="+mj-lt"/>
                <a:ea typeface="+mj-ea"/>
                <a:cs typeface="+mj-cs"/>
              </a:rPr>
              <a:t>El rol de la escritura en la empresa</a:t>
            </a:r>
          </a:p>
        </p:txBody>
      </p:sp>
    </p:spTree>
    <p:extLst>
      <p:ext uri="{BB962C8B-B14F-4D97-AF65-F5344CB8AC3E}">
        <p14:creationId xmlns:p14="http://schemas.microsoft.com/office/powerpoint/2010/main" val="812730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FCF723-A19F-49E7-A1B5-C68B186DF21C}"/>
              </a:ext>
            </a:extLst>
          </p:cNvPr>
          <p:cNvSpPr>
            <a:spLocks noGrp="1"/>
          </p:cNvSpPr>
          <p:nvPr>
            <p:ph type="title"/>
          </p:nvPr>
        </p:nvSpPr>
        <p:spPr>
          <a:xfrm>
            <a:off x="748558" y="103094"/>
            <a:ext cx="1647508" cy="481105"/>
          </a:xfrm>
        </p:spPr>
        <p:txBody>
          <a:bodyPr>
            <a:normAutofit fontScale="90000"/>
          </a:bodyPr>
          <a:lstStyle/>
          <a:p>
            <a:r>
              <a:rPr lang="es-CL" b="1" dirty="0">
                <a:solidFill>
                  <a:schemeClr val="bg1"/>
                </a:solidFill>
                <a:highlight>
                  <a:srgbClr val="000000"/>
                </a:highlight>
              </a:rPr>
              <a:t>Mitos</a:t>
            </a:r>
            <a:endParaRPr lang="es-CL" dirty="0">
              <a:solidFill>
                <a:schemeClr val="bg1"/>
              </a:solidFill>
              <a:highlight>
                <a:srgbClr val="000000"/>
              </a:highlight>
            </a:endParaRPr>
          </a:p>
        </p:txBody>
      </p:sp>
      <p:sp>
        <p:nvSpPr>
          <p:cNvPr id="3" name="Marcador de contenido 2">
            <a:extLst>
              <a:ext uri="{FF2B5EF4-FFF2-40B4-BE49-F238E27FC236}">
                <a16:creationId xmlns:a16="http://schemas.microsoft.com/office/drawing/2014/main" id="{8B88F671-8CBA-4826-B700-77849D82A556}"/>
              </a:ext>
            </a:extLst>
          </p:cNvPr>
          <p:cNvSpPr>
            <a:spLocks noGrp="1"/>
          </p:cNvSpPr>
          <p:nvPr>
            <p:ph idx="1"/>
          </p:nvPr>
        </p:nvSpPr>
        <p:spPr>
          <a:xfrm>
            <a:off x="1329266" y="1056587"/>
            <a:ext cx="7628467" cy="3413813"/>
          </a:xfrm>
        </p:spPr>
        <p:txBody>
          <a:bodyPr>
            <a:normAutofit/>
          </a:bodyPr>
          <a:lstStyle/>
          <a:p>
            <a:pPr>
              <a:buFont typeface="Wingdings" panose="05000000000000000000" pitchFamily="2" charset="2"/>
              <a:buChar char="§"/>
            </a:pPr>
            <a:r>
              <a:rPr lang="es-CL" dirty="0"/>
              <a:t>Los chilenos hablamos mal</a:t>
            </a:r>
          </a:p>
          <a:p>
            <a:pPr>
              <a:buFont typeface="Wingdings" panose="05000000000000000000" pitchFamily="2" charset="2"/>
              <a:buChar char="§"/>
            </a:pPr>
            <a:endParaRPr lang="es-CL" dirty="0"/>
          </a:p>
          <a:p>
            <a:pPr>
              <a:buFont typeface="Wingdings" panose="05000000000000000000" pitchFamily="2" charset="2"/>
              <a:buChar char="§"/>
            </a:pPr>
            <a:r>
              <a:rPr lang="es-CL" dirty="0"/>
              <a:t>Nadie escribe, nadie lee</a:t>
            </a:r>
          </a:p>
          <a:p>
            <a:pPr marL="0" indent="0">
              <a:buNone/>
            </a:pPr>
            <a:endParaRPr lang="es-CL" dirty="0"/>
          </a:p>
          <a:p>
            <a:pPr>
              <a:buFont typeface="Wingdings" panose="05000000000000000000" pitchFamily="2" charset="2"/>
              <a:buChar char="§"/>
            </a:pPr>
            <a:r>
              <a:rPr lang="es-CL" dirty="0"/>
              <a:t>Las tecnologías y las redes sociales están destruyendo el lenguaje</a:t>
            </a:r>
          </a:p>
          <a:p>
            <a:endParaRPr lang="es-CL" dirty="0"/>
          </a:p>
          <a:p>
            <a:endParaRPr lang="es-CL" dirty="0"/>
          </a:p>
          <a:p>
            <a:pPr marL="0" indent="0">
              <a:buNone/>
            </a:pPr>
            <a:endParaRPr lang="es-CL" dirty="0"/>
          </a:p>
        </p:txBody>
      </p:sp>
    </p:spTree>
    <p:extLst>
      <p:ext uri="{BB962C8B-B14F-4D97-AF65-F5344CB8AC3E}">
        <p14:creationId xmlns:p14="http://schemas.microsoft.com/office/powerpoint/2010/main" val="1585690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a:extLst>
              <a:ext uri="{FF2B5EF4-FFF2-40B4-BE49-F238E27FC236}">
                <a16:creationId xmlns:a16="http://schemas.microsoft.com/office/drawing/2014/main" id="{04FBD5EA-C4B0-4F56-9BE2-329382CB3E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82" r="3" b="3"/>
          <a:stretch/>
        </p:blipFill>
        <p:spPr bwMode="auto">
          <a:xfrm>
            <a:off x="4346479" y="470749"/>
            <a:ext cx="5461724" cy="5577837"/>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8B88F671-8CBA-4826-B700-77849D82A556}"/>
              </a:ext>
            </a:extLst>
          </p:cNvPr>
          <p:cNvSpPr>
            <a:spLocks noGrp="1"/>
          </p:cNvSpPr>
          <p:nvPr>
            <p:ph idx="1"/>
          </p:nvPr>
        </p:nvSpPr>
        <p:spPr>
          <a:xfrm>
            <a:off x="648930" y="2438400"/>
            <a:ext cx="5127029" cy="3785419"/>
          </a:xfrm>
        </p:spPr>
        <p:txBody>
          <a:bodyPr>
            <a:normAutofit/>
          </a:bodyPr>
          <a:lstStyle/>
          <a:p>
            <a:pPr>
              <a:buFont typeface="Wingdings" panose="05000000000000000000" pitchFamily="2" charset="2"/>
              <a:buChar char="§"/>
            </a:pPr>
            <a:r>
              <a:rPr lang="es-CL" dirty="0"/>
              <a:t>Los chilenos hablamos mal</a:t>
            </a:r>
          </a:p>
          <a:p>
            <a:pPr>
              <a:buFont typeface="Wingdings" panose="05000000000000000000" pitchFamily="2" charset="2"/>
              <a:buChar char="§"/>
            </a:pPr>
            <a:endParaRPr lang="es-CL" dirty="0"/>
          </a:p>
          <a:p>
            <a:pPr marL="0" indent="0">
              <a:buNone/>
            </a:pPr>
            <a:endParaRPr lang="es-CL" dirty="0"/>
          </a:p>
          <a:p>
            <a:endParaRPr lang="es-CL" dirty="0"/>
          </a:p>
          <a:p>
            <a:pPr marL="0" indent="0">
              <a:buNone/>
            </a:pPr>
            <a:endParaRPr lang="es-CL" dirty="0"/>
          </a:p>
        </p:txBody>
      </p:sp>
      <p:sp>
        <p:nvSpPr>
          <p:cNvPr id="5" name="Título 4">
            <a:extLst>
              <a:ext uri="{FF2B5EF4-FFF2-40B4-BE49-F238E27FC236}">
                <a16:creationId xmlns:a16="http://schemas.microsoft.com/office/drawing/2014/main" id="{1CA2FE2B-6768-4544-A301-5DD4A4890CC4}"/>
              </a:ext>
            </a:extLst>
          </p:cNvPr>
          <p:cNvSpPr>
            <a:spLocks noGrp="1"/>
          </p:cNvSpPr>
          <p:nvPr>
            <p:ph type="title"/>
          </p:nvPr>
        </p:nvSpPr>
        <p:spPr>
          <a:xfrm>
            <a:off x="648929" y="629266"/>
            <a:ext cx="5127031" cy="1676603"/>
          </a:xfrm>
        </p:spPr>
        <p:txBody>
          <a:bodyPr>
            <a:normAutofit/>
          </a:bodyPr>
          <a:lstStyle/>
          <a:p>
            <a:r>
              <a:rPr lang="es-CL" dirty="0"/>
              <a:t>Mitos</a:t>
            </a:r>
          </a:p>
        </p:txBody>
      </p:sp>
    </p:spTree>
    <p:extLst>
      <p:ext uri="{BB962C8B-B14F-4D97-AF65-F5344CB8AC3E}">
        <p14:creationId xmlns:p14="http://schemas.microsoft.com/office/powerpoint/2010/main" val="3194285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3" name="Rectangle 205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2064" name="Flowchart: Document 7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3C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Resultado de imagen para uso de teléfonos móviles">
            <a:extLst>
              <a:ext uri="{FF2B5EF4-FFF2-40B4-BE49-F238E27FC236}">
                <a16:creationId xmlns:a16="http://schemas.microsoft.com/office/drawing/2014/main" id="{05B35A3B-C019-4021-9571-2C3B93BC44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7933" y="674162"/>
            <a:ext cx="7347537" cy="5510652"/>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Nadie escribe, nadie lee….</a:t>
            </a:r>
          </a:p>
        </p:txBody>
      </p:sp>
    </p:spTree>
    <p:extLst>
      <p:ext uri="{BB962C8B-B14F-4D97-AF65-F5344CB8AC3E}">
        <p14:creationId xmlns:p14="http://schemas.microsoft.com/office/powerpoint/2010/main" val="2408543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FCF723-A19F-49E7-A1B5-C68B186DF21C}"/>
              </a:ext>
            </a:extLst>
          </p:cNvPr>
          <p:cNvSpPr>
            <a:spLocks noGrp="1"/>
          </p:cNvSpPr>
          <p:nvPr>
            <p:ph type="title"/>
          </p:nvPr>
        </p:nvSpPr>
        <p:spPr>
          <a:xfrm>
            <a:off x="-131975" y="120028"/>
            <a:ext cx="1647508" cy="394257"/>
          </a:xfrm>
        </p:spPr>
        <p:txBody>
          <a:bodyPr>
            <a:normAutofit fontScale="90000"/>
          </a:bodyPr>
          <a:lstStyle/>
          <a:p>
            <a:r>
              <a:rPr lang="es-CL" dirty="0">
                <a:solidFill>
                  <a:schemeClr val="bg1"/>
                </a:solidFill>
                <a:highlight>
                  <a:srgbClr val="000000"/>
                </a:highlight>
              </a:rPr>
              <a:t>Mitos</a:t>
            </a:r>
          </a:p>
        </p:txBody>
      </p:sp>
      <p:sp>
        <p:nvSpPr>
          <p:cNvPr id="3" name="Marcador de contenido 2">
            <a:extLst>
              <a:ext uri="{FF2B5EF4-FFF2-40B4-BE49-F238E27FC236}">
                <a16:creationId xmlns:a16="http://schemas.microsoft.com/office/drawing/2014/main" id="{8B88F671-8CBA-4826-B700-77849D82A556}"/>
              </a:ext>
            </a:extLst>
          </p:cNvPr>
          <p:cNvSpPr>
            <a:spLocks noGrp="1"/>
          </p:cNvSpPr>
          <p:nvPr>
            <p:ph idx="1"/>
          </p:nvPr>
        </p:nvSpPr>
        <p:spPr>
          <a:xfrm>
            <a:off x="5209118" y="1843551"/>
            <a:ext cx="5374216" cy="3745719"/>
          </a:xfrm>
        </p:spPr>
        <p:txBody>
          <a:bodyPr numCol="3">
            <a:normAutofit fontScale="70000" lnSpcReduction="20000"/>
          </a:bodyPr>
          <a:lstStyle/>
          <a:p>
            <a:pPr marL="0" indent="0">
              <a:buNone/>
            </a:pPr>
            <a:r>
              <a:rPr lang="es-CL" dirty="0" err="1"/>
              <a:t>smpr</a:t>
            </a:r>
            <a:r>
              <a:rPr lang="es-CL" dirty="0"/>
              <a:t> - "siempre"</a:t>
            </a:r>
          </a:p>
          <a:p>
            <a:pPr marL="0" indent="0">
              <a:buNone/>
            </a:pPr>
            <a:r>
              <a:rPr lang="es-CL" dirty="0" err="1"/>
              <a:t>bn</a:t>
            </a:r>
            <a:r>
              <a:rPr lang="es-CL" dirty="0"/>
              <a:t> - "bien"</a:t>
            </a:r>
          </a:p>
          <a:p>
            <a:pPr marL="0" indent="0">
              <a:buNone/>
            </a:pPr>
            <a:r>
              <a:rPr lang="es-CL" dirty="0" err="1"/>
              <a:t>tmbn</a:t>
            </a:r>
            <a:r>
              <a:rPr lang="es-CL" dirty="0"/>
              <a:t> - "también"</a:t>
            </a:r>
          </a:p>
          <a:p>
            <a:pPr marL="0" indent="0">
              <a:buNone/>
            </a:pPr>
            <a:r>
              <a:rPr lang="es-CL" dirty="0" err="1"/>
              <a:t>nd</a:t>
            </a:r>
            <a:r>
              <a:rPr lang="es-CL" dirty="0"/>
              <a:t> - "nada"</a:t>
            </a:r>
          </a:p>
          <a:p>
            <a:pPr marL="0" indent="0">
              <a:buNone/>
            </a:pPr>
            <a:r>
              <a:rPr lang="es-CL" dirty="0" err="1"/>
              <a:t>lq</a:t>
            </a:r>
            <a:r>
              <a:rPr lang="es-CL" dirty="0"/>
              <a:t> </a:t>
            </a:r>
            <a:r>
              <a:rPr lang="es-CL" dirty="0" err="1"/>
              <a:t>kieras</a:t>
            </a:r>
            <a:r>
              <a:rPr lang="es-CL" dirty="0"/>
              <a:t> - "lo/la que quieras"</a:t>
            </a:r>
          </a:p>
          <a:p>
            <a:pPr marL="0" indent="0">
              <a:buNone/>
            </a:pPr>
            <a:r>
              <a:rPr lang="es-CL" dirty="0"/>
              <a:t>U </a:t>
            </a:r>
            <a:r>
              <a:rPr lang="es-CL" dirty="0" err="1"/>
              <a:t>dnt</a:t>
            </a:r>
            <a:r>
              <a:rPr lang="es-CL" dirty="0"/>
              <a:t> </a:t>
            </a:r>
            <a:r>
              <a:rPr lang="es-CL" dirty="0" err="1"/>
              <a:t>wnt</a:t>
            </a:r>
            <a:r>
              <a:rPr lang="es-CL" dirty="0"/>
              <a:t> </a:t>
            </a:r>
            <a:r>
              <a:rPr lang="es-CL" dirty="0" err="1"/>
              <a:t>talk</a:t>
            </a:r>
            <a:r>
              <a:rPr lang="es-CL" dirty="0"/>
              <a:t> 2 me - "</a:t>
            </a:r>
            <a:r>
              <a:rPr lang="es-CL" dirty="0" err="1"/>
              <a:t>you</a:t>
            </a:r>
            <a:r>
              <a:rPr lang="es-CL" dirty="0"/>
              <a:t> </a:t>
            </a:r>
            <a:r>
              <a:rPr lang="es-CL" dirty="0" err="1"/>
              <a:t>don't</a:t>
            </a:r>
            <a:r>
              <a:rPr lang="es-CL" dirty="0"/>
              <a:t> </a:t>
            </a:r>
            <a:r>
              <a:rPr lang="es-CL" dirty="0" err="1"/>
              <a:t>want</a:t>
            </a:r>
            <a:r>
              <a:rPr lang="es-CL" dirty="0"/>
              <a:t> </a:t>
            </a:r>
            <a:r>
              <a:rPr lang="es-CL" dirty="0" err="1"/>
              <a:t>to</a:t>
            </a:r>
            <a:r>
              <a:rPr lang="es-CL" dirty="0"/>
              <a:t> </a:t>
            </a:r>
            <a:r>
              <a:rPr lang="es-CL" dirty="0" err="1"/>
              <a:t>talk</a:t>
            </a:r>
            <a:r>
              <a:rPr lang="es-CL" dirty="0"/>
              <a:t> </a:t>
            </a:r>
            <a:r>
              <a:rPr lang="es-CL" dirty="0" err="1"/>
              <a:t>to</a:t>
            </a:r>
            <a:r>
              <a:rPr lang="es-CL" dirty="0"/>
              <a:t> me"</a:t>
            </a:r>
          </a:p>
          <a:p>
            <a:pPr marL="0" indent="0">
              <a:buNone/>
            </a:pPr>
            <a:r>
              <a:rPr lang="es-CL" dirty="0" err="1"/>
              <a:t>xq</a:t>
            </a:r>
            <a:r>
              <a:rPr lang="es-CL" dirty="0"/>
              <a:t> - "porque"</a:t>
            </a:r>
          </a:p>
          <a:p>
            <a:pPr marL="0" indent="0">
              <a:buNone/>
            </a:pPr>
            <a:r>
              <a:rPr lang="es-CL" dirty="0" err="1"/>
              <a:t>bsos</a:t>
            </a:r>
            <a:r>
              <a:rPr lang="es-CL" dirty="0"/>
              <a:t>/</a:t>
            </a:r>
            <a:r>
              <a:rPr lang="es-CL" dirty="0" err="1"/>
              <a:t>bss</a:t>
            </a:r>
            <a:r>
              <a:rPr lang="es-CL" dirty="0"/>
              <a:t> - "besos"</a:t>
            </a:r>
          </a:p>
          <a:p>
            <a:pPr marL="0" indent="0">
              <a:buNone/>
            </a:pPr>
            <a:r>
              <a:rPr lang="es-CL" dirty="0" err="1"/>
              <a:t>bye</a:t>
            </a:r>
            <a:r>
              <a:rPr lang="es-CL" dirty="0"/>
              <a:t> "adiós"</a:t>
            </a:r>
          </a:p>
          <a:p>
            <a:pPr marL="0" indent="0">
              <a:buNone/>
            </a:pPr>
            <a:r>
              <a:rPr lang="es-CL" dirty="0" err="1"/>
              <a:t>aki</a:t>
            </a:r>
            <a:r>
              <a:rPr lang="es-CL" dirty="0"/>
              <a:t> – aquí.</a:t>
            </a:r>
          </a:p>
          <a:p>
            <a:pPr marL="0" indent="0">
              <a:buNone/>
            </a:pPr>
            <a:r>
              <a:rPr lang="es-CL" dirty="0" err="1"/>
              <a:t>amr</a:t>
            </a:r>
            <a:r>
              <a:rPr lang="es-CL" dirty="0"/>
              <a:t> – amor.</a:t>
            </a:r>
          </a:p>
          <a:p>
            <a:pPr marL="0" indent="0">
              <a:buNone/>
            </a:pPr>
            <a:r>
              <a:rPr lang="es-CL" dirty="0" err="1"/>
              <a:t>aora</a:t>
            </a:r>
            <a:r>
              <a:rPr lang="es-CL" dirty="0"/>
              <a:t> – ahora.</a:t>
            </a:r>
          </a:p>
          <a:p>
            <a:pPr marL="0" indent="0">
              <a:buNone/>
            </a:pPr>
            <a:r>
              <a:rPr lang="es-CL" dirty="0" err="1"/>
              <a:t>bb</a:t>
            </a:r>
            <a:r>
              <a:rPr lang="es-CL" dirty="0"/>
              <a:t> – bebé.</a:t>
            </a:r>
          </a:p>
          <a:p>
            <a:pPr marL="0" indent="0">
              <a:buNone/>
            </a:pPr>
            <a:r>
              <a:rPr lang="es-CL" dirty="0" err="1"/>
              <a:t>dcr</a:t>
            </a:r>
            <a:r>
              <a:rPr lang="es-CL" dirty="0"/>
              <a:t> – decir.</a:t>
            </a:r>
          </a:p>
          <a:p>
            <a:pPr marL="0" indent="0">
              <a:buNone/>
            </a:pPr>
            <a:r>
              <a:rPr lang="es-CL" dirty="0" err="1"/>
              <a:t>grr</a:t>
            </a:r>
            <a:r>
              <a:rPr lang="es-CL" dirty="0"/>
              <a:t> – enfadado.</a:t>
            </a:r>
          </a:p>
          <a:p>
            <a:pPr marL="0" indent="0">
              <a:buNone/>
            </a:pPr>
            <a:r>
              <a:rPr lang="es-CL" dirty="0"/>
              <a:t>finde - fin de semana.</a:t>
            </a:r>
          </a:p>
          <a:p>
            <a:pPr marL="0" indent="0">
              <a:buNone/>
            </a:pPr>
            <a:r>
              <a:rPr lang="es-CL" dirty="0" err="1"/>
              <a:t>fsta</a:t>
            </a:r>
            <a:r>
              <a:rPr lang="es-CL" dirty="0"/>
              <a:t> – fiesta.</a:t>
            </a:r>
          </a:p>
          <a:p>
            <a:pPr marL="0" indent="0">
              <a:buNone/>
            </a:pPr>
            <a:r>
              <a:rPr lang="es-CL" dirty="0" err="1"/>
              <a:t>hla</a:t>
            </a:r>
            <a:r>
              <a:rPr lang="es-CL" dirty="0"/>
              <a:t> – hola.</a:t>
            </a:r>
          </a:p>
          <a:p>
            <a:pPr marL="0" indent="0">
              <a:buNone/>
            </a:pPr>
            <a:r>
              <a:rPr lang="es-CL" dirty="0"/>
              <a:t>k – qué.</a:t>
            </a:r>
          </a:p>
          <a:p>
            <a:pPr marL="0" indent="0">
              <a:buNone/>
            </a:pPr>
            <a:r>
              <a:rPr lang="es-CL" dirty="0" err="1"/>
              <a:t>kntm</a:t>
            </a:r>
            <a:r>
              <a:rPr lang="es-CL" dirty="0"/>
              <a:t> – cuéntame.</a:t>
            </a:r>
          </a:p>
          <a:p>
            <a:pPr marL="0" indent="0">
              <a:buNone/>
            </a:pPr>
            <a:r>
              <a:rPr lang="es-CL" dirty="0" err="1"/>
              <a:t>msj</a:t>
            </a:r>
            <a:r>
              <a:rPr lang="es-CL" dirty="0"/>
              <a:t> – mensaje.</a:t>
            </a:r>
          </a:p>
          <a:p>
            <a:pPr marL="0" indent="0">
              <a:buNone/>
            </a:pPr>
            <a:r>
              <a:rPr lang="es-CL" dirty="0" err="1"/>
              <a:t>pf</a:t>
            </a:r>
            <a:r>
              <a:rPr lang="es-CL" dirty="0"/>
              <a:t> - por favor.</a:t>
            </a:r>
          </a:p>
          <a:p>
            <a:endParaRPr lang="es-CL" dirty="0"/>
          </a:p>
        </p:txBody>
      </p:sp>
      <p:sp>
        <p:nvSpPr>
          <p:cNvPr id="4" name="Título 1">
            <a:extLst>
              <a:ext uri="{FF2B5EF4-FFF2-40B4-BE49-F238E27FC236}">
                <a16:creationId xmlns:a16="http://schemas.microsoft.com/office/drawing/2014/main" id="{3B9E9A96-9F58-4A51-9145-8704E51782BC}"/>
              </a:ext>
            </a:extLst>
          </p:cNvPr>
          <p:cNvSpPr txBox="1">
            <a:spLocks/>
          </p:cNvSpPr>
          <p:nvPr/>
        </p:nvSpPr>
        <p:spPr>
          <a:xfrm>
            <a:off x="376024" y="-137692"/>
            <a:ext cx="13212975" cy="221407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Wingdings" panose="05000000000000000000" pitchFamily="2" charset="2"/>
              <a:buChar char="§"/>
            </a:pPr>
            <a:r>
              <a:rPr lang="es-CL" sz="2600" dirty="0">
                <a:solidFill>
                  <a:schemeClr val="bg1"/>
                </a:solidFill>
                <a:highlight>
                  <a:srgbClr val="000000"/>
                </a:highlight>
              </a:rPr>
              <a:t>Las tecnologías y las redes sociales están destruyendo el lenguaje</a:t>
            </a:r>
          </a:p>
          <a:p>
            <a:r>
              <a:rPr lang="es-CL" dirty="0">
                <a:solidFill>
                  <a:schemeClr val="bg1"/>
                </a:solidFill>
                <a:highlight>
                  <a:srgbClr val="000000"/>
                </a:highlight>
              </a:rPr>
              <a:t> </a:t>
            </a:r>
          </a:p>
        </p:txBody>
      </p:sp>
      <p:pic>
        <p:nvPicPr>
          <p:cNvPr id="3074" name="Picture 2" descr="Resultado de imagen para emojis">
            <a:extLst>
              <a:ext uri="{FF2B5EF4-FFF2-40B4-BE49-F238E27FC236}">
                <a16:creationId xmlns:a16="http://schemas.microsoft.com/office/drawing/2014/main" id="{A012AA42-FC2F-451D-B4E7-D8D2C86495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151" y="1614952"/>
            <a:ext cx="4516967" cy="3823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202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B88F671-8CBA-4826-B700-77849D82A556}"/>
              </a:ext>
            </a:extLst>
          </p:cNvPr>
          <p:cNvSpPr>
            <a:spLocks noGrp="1"/>
          </p:cNvSpPr>
          <p:nvPr>
            <p:ph idx="1"/>
          </p:nvPr>
        </p:nvSpPr>
        <p:spPr>
          <a:xfrm>
            <a:off x="0" y="582929"/>
            <a:ext cx="11668539" cy="6016653"/>
          </a:xfrm>
        </p:spPr>
        <p:txBody>
          <a:bodyPr>
            <a:normAutofit fontScale="77500" lnSpcReduction="20000"/>
          </a:bodyPr>
          <a:lstStyle/>
          <a:p>
            <a:pPr marL="0" indent="0">
              <a:buNone/>
            </a:pPr>
            <a:r>
              <a:rPr lang="es-CL" dirty="0"/>
              <a:t>“Primero fue Patronato. La </a:t>
            </a:r>
            <a:r>
              <a:rPr lang="es-CL" dirty="0" err="1"/>
              <a:t>picá</a:t>
            </a:r>
            <a:r>
              <a:rPr lang="es-CL" dirty="0"/>
              <a:t> de la ropa China y Nacional, llegaron las cuicas y nos cagaron a todas. Los precios se dispararon y los otros maricones empezaron a reducir las tallas y hacer </a:t>
            </a:r>
            <a:r>
              <a:rPr lang="es-CL" dirty="0" err="1"/>
              <a:t>weás</a:t>
            </a:r>
            <a:r>
              <a:rPr lang="es-CL" dirty="0"/>
              <a:t> </a:t>
            </a:r>
            <a:r>
              <a:rPr lang="es-CL" dirty="0" err="1"/>
              <a:t>pa</a:t>
            </a:r>
            <a:r>
              <a:rPr lang="es-CL" dirty="0"/>
              <a:t> mostrar el ombligo, </a:t>
            </a:r>
            <a:r>
              <a:rPr lang="es-CL" dirty="0" err="1"/>
              <a:t>tai</a:t>
            </a:r>
            <a:r>
              <a:rPr lang="es-CL" dirty="0"/>
              <a:t> claro que tengo </a:t>
            </a:r>
            <a:r>
              <a:rPr lang="es-CL" dirty="0" err="1"/>
              <a:t>perso</a:t>
            </a:r>
            <a:r>
              <a:rPr lang="es-CL" dirty="0"/>
              <a:t>, pero también dignidad, si cacho que estoy guatona.</a:t>
            </a:r>
          </a:p>
          <a:p>
            <a:pPr marL="0" indent="0">
              <a:buNone/>
            </a:pPr>
            <a:r>
              <a:rPr lang="es-CL" dirty="0"/>
              <a:t> Después migramos a Bandera, de vez en cuando una se robaba una que otra pieza de ropa del montón, te </a:t>
            </a:r>
            <a:r>
              <a:rPr lang="es-CL" dirty="0" err="1"/>
              <a:t>comprabai</a:t>
            </a:r>
            <a:r>
              <a:rPr lang="es-CL" dirty="0"/>
              <a:t> tu regio traje de lentejuelas, tu pantalón de vestir, el paltó, ropa de calidad precio económico, grito y plata. Llegaron las cuicas de nuevo, puras tiendas con nombres gringos y las </a:t>
            </a:r>
            <a:r>
              <a:rPr lang="es-CL" dirty="0" err="1"/>
              <a:t>weás</a:t>
            </a:r>
            <a:r>
              <a:rPr lang="es-CL" dirty="0"/>
              <a:t> más caras que en el mall. Parque </a:t>
            </a:r>
            <a:r>
              <a:rPr lang="es-CL" dirty="0" err="1"/>
              <a:t>Ohiggins</a:t>
            </a:r>
            <a:r>
              <a:rPr lang="es-CL" dirty="0"/>
              <a:t> de Santa Helena. </a:t>
            </a:r>
          </a:p>
          <a:p>
            <a:pPr marL="0" indent="0">
              <a:buNone/>
            </a:pPr>
            <a:r>
              <a:rPr lang="es-CL" dirty="0"/>
              <a:t>Cuicos. </a:t>
            </a:r>
            <a:r>
              <a:rPr lang="es-CL" dirty="0" err="1"/>
              <a:t>Lollapalooza</a:t>
            </a:r>
            <a:r>
              <a:rPr lang="es-CL" dirty="0"/>
              <a:t>. La piojera. Cuicos. Garzones más pesaos que la chucha y terremotos con agua. Persa Bío </a:t>
            </a:r>
            <a:r>
              <a:rPr lang="es-CL" dirty="0" err="1"/>
              <a:t>Bío</a:t>
            </a:r>
            <a:r>
              <a:rPr lang="es-CL" dirty="0"/>
              <a:t>. Cuicos. Cachureos en cuotas. Pero hay una </a:t>
            </a:r>
            <a:r>
              <a:rPr lang="es-CL" dirty="0" err="1"/>
              <a:t>weá</a:t>
            </a:r>
            <a:r>
              <a:rPr lang="es-CL" dirty="0"/>
              <a:t> que me duele y lamento: Alexis. De cuándo a las rucias les gustan los </a:t>
            </a:r>
            <a:r>
              <a:rPr lang="es-CL" dirty="0" err="1"/>
              <a:t>flaites</a:t>
            </a:r>
            <a:r>
              <a:rPr lang="es-CL" dirty="0"/>
              <a:t>, negros de 1,70??.</a:t>
            </a:r>
          </a:p>
          <a:p>
            <a:pPr marL="0" indent="0">
              <a:buNone/>
            </a:pPr>
            <a:r>
              <a:rPr lang="es-CL" dirty="0"/>
              <a:t> De cuando ganan 100 palos a la semana. </a:t>
            </a:r>
            <a:r>
              <a:rPr lang="es-CL" dirty="0" err="1"/>
              <a:t>Washito</a:t>
            </a:r>
            <a:r>
              <a:rPr lang="es-CL" dirty="0"/>
              <a:t> rico. Cuica. Nunca más fotos a </a:t>
            </a:r>
            <a:r>
              <a:rPr lang="es-CL" dirty="0" err="1"/>
              <a:t>potope</a:t>
            </a:r>
            <a:r>
              <a:rPr lang="es-CL" dirty="0"/>
              <a:t> en Instagram. Pero esta vez, la culpa no sólo es de la cuica, es de </a:t>
            </a:r>
            <a:r>
              <a:rPr lang="es-CL" dirty="0" err="1"/>
              <a:t>voh</a:t>
            </a:r>
            <a:r>
              <a:rPr lang="es-CL" dirty="0"/>
              <a:t> Alexis, que </a:t>
            </a:r>
            <a:r>
              <a:rPr lang="es-CL" dirty="0" err="1"/>
              <a:t>erih</a:t>
            </a:r>
            <a:r>
              <a:rPr lang="es-CL" dirty="0"/>
              <a:t> entero </a:t>
            </a:r>
            <a:r>
              <a:rPr lang="es-CL" dirty="0" err="1"/>
              <a:t>desclasao</a:t>
            </a:r>
            <a:r>
              <a:rPr lang="es-CL" dirty="0"/>
              <a:t>. </a:t>
            </a:r>
          </a:p>
          <a:p>
            <a:pPr marL="0" indent="0">
              <a:buNone/>
            </a:pPr>
            <a:r>
              <a:rPr lang="es-CL" dirty="0"/>
              <a:t>Te </a:t>
            </a:r>
            <a:r>
              <a:rPr lang="es-CL" dirty="0" err="1"/>
              <a:t>podih</a:t>
            </a:r>
            <a:r>
              <a:rPr lang="es-CL" dirty="0"/>
              <a:t> comprometer con cualquiera de nosotras que somos del pueblo como tu, freiríamos sopaipillas con tu mami mientras vemos Lugares que Hablan y jugaríamos pichanga con los cabros en la hermosa Tocopilla, pero no, una vez más el futbolista preso de sus fantasías de adolescente </a:t>
            </a:r>
            <a:r>
              <a:rPr lang="es-CL" dirty="0" err="1"/>
              <a:t>manfinflero</a:t>
            </a:r>
            <a:r>
              <a:rPr lang="es-CL" dirty="0"/>
              <a:t>, escoge a la </a:t>
            </a:r>
            <a:r>
              <a:rPr lang="es-CL" dirty="0" err="1"/>
              <a:t>rucia</a:t>
            </a:r>
            <a:r>
              <a:rPr lang="es-CL" dirty="0"/>
              <a:t> cuica, que, perrito mío… todos sabemos… te quiere por tu plata, mientras que conmigo </a:t>
            </a:r>
            <a:r>
              <a:rPr lang="es-CL" dirty="0" err="1"/>
              <a:t>podríai</a:t>
            </a:r>
            <a:r>
              <a:rPr lang="es-CL" dirty="0"/>
              <a:t> haber tenido amor de verdad, de ese que tenía desde que </a:t>
            </a:r>
            <a:r>
              <a:rPr lang="es-CL" dirty="0" err="1"/>
              <a:t>jugabai</a:t>
            </a:r>
            <a:r>
              <a:rPr lang="es-CL" dirty="0"/>
              <a:t> en </a:t>
            </a:r>
            <a:r>
              <a:rPr lang="es-CL" dirty="0" err="1"/>
              <a:t>Cobreloa</a:t>
            </a:r>
            <a:r>
              <a:rPr lang="es-CL" dirty="0"/>
              <a:t>, pero perdiste, igual que todos los otros que prefieren a las cuicas, perdiste como los de Patronato, Bandera y el Bio-Bío, ya no </a:t>
            </a:r>
            <a:r>
              <a:rPr lang="es-CL" dirty="0" err="1"/>
              <a:t>tenih</a:t>
            </a:r>
            <a:r>
              <a:rPr lang="es-CL" dirty="0"/>
              <a:t> más mi lealtad y cuando las cuicas los dejen, yo ya voy a estar </a:t>
            </a:r>
            <a:r>
              <a:rPr lang="es-CL" dirty="0" err="1"/>
              <a:t>comprandome</a:t>
            </a:r>
            <a:r>
              <a:rPr lang="es-CL" dirty="0"/>
              <a:t> ropa en Zara y tirándome a Beckham, así que chao no más con </a:t>
            </a:r>
            <a:r>
              <a:rPr lang="es-CL" dirty="0" err="1"/>
              <a:t>voh</a:t>
            </a:r>
            <a:r>
              <a:rPr lang="es-CL" dirty="0"/>
              <a:t>”.</a:t>
            </a:r>
          </a:p>
        </p:txBody>
      </p:sp>
    </p:spTree>
    <p:extLst>
      <p:ext uri="{BB962C8B-B14F-4D97-AF65-F5344CB8AC3E}">
        <p14:creationId xmlns:p14="http://schemas.microsoft.com/office/powerpoint/2010/main" val="1679344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 name="Rectangle 103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13" name="Imagen 12" descr="Imagen que contiene hombre, persona, gafas, ropa&#10;&#10;Descripción generada con confianza muy alta">
            <a:extLst>
              <a:ext uri="{FF2B5EF4-FFF2-40B4-BE49-F238E27FC236}">
                <a16:creationId xmlns:a16="http://schemas.microsoft.com/office/drawing/2014/main" id="{E63A3F8F-280B-4B9D-A693-765A0ECC4AA3}"/>
              </a:ext>
            </a:extLst>
          </p:cNvPr>
          <p:cNvPicPr>
            <a:picLocks noChangeAspect="1"/>
          </p:cNvPicPr>
          <p:nvPr/>
        </p:nvPicPr>
        <p:blipFill>
          <a:blip r:embed="rId2"/>
          <a:stretch>
            <a:fillRect/>
          </a:stretch>
        </p:blipFill>
        <p:spPr>
          <a:xfrm>
            <a:off x="7858949" y="3671316"/>
            <a:ext cx="1691673" cy="2553469"/>
          </a:xfrm>
          <a:prstGeom prst="rect">
            <a:avLst/>
          </a:prstGeom>
        </p:spPr>
      </p:pic>
      <p:cxnSp>
        <p:nvCxnSpPr>
          <p:cNvPr id="77" name="Straight Connector 7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1214" y="1111170"/>
            <a:ext cx="11040" cy="4645103"/>
          </a:xfrm>
          <a:prstGeom prst="line">
            <a:avLst/>
          </a:prstGeom>
          <a:ln w="19050">
            <a:solidFill>
              <a:srgbClr val="4E4E4E"/>
            </a:solidFill>
          </a:ln>
        </p:spPr>
        <p:style>
          <a:lnRef idx="1">
            <a:schemeClr val="accent1"/>
          </a:lnRef>
          <a:fillRef idx="0">
            <a:schemeClr val="accent1"/>
          </a:fillRef>
          <a:effectRef idx="0">
            <a:schemeClr val="accent1"/>
          </a:effectRef>
          <a:fontRef idx="minor">
            <a:schemeClr val="tx1"/>
          </a:fontRef>
        </p:style>
      </p:cxnSp>
      <p:pic>
        <p:nvPicPr>
          <p:cNvPr id="7" name="Imagen 6">
            <a:extLst>
              <a:ext uri="{FF2B5EF4-FFF2-40B4-BE49-F238E27FC236}">
                <a16:creationId xmlns:a16="http://schemas.microsoft.com/office/drawing/2014/main" id="{5AE6E592-98B1-453C-AF4B-5139A46F71F9}"/>
              </a:ext>
            </a:extLst>
          </p:cNvPr>
          <p:cNvPicPr>
            <a:picLocks noChangeAspect="1"/>
          </p:cNvPicPr>
          <p:nvPr/>
        </p:nvPicPr>
        <p:blipFill rotWithShape="1">
          <a:blip r:embed="rId3"/>
          <a:srcRect/>
          <a:stretch/>
        </p:blipFill>
        <p:spPr>
          <a:xfrm>
            <a:off x="6338316" y="670770"/>
            <a:ext cx="4732940" cy="2488610"/>
          </a:xfrm>
          <a:prstGeom prst="rect">
            <a:avLst/>
          </a:prstGeom>
        </p:spPr>
      </p:pic>
      <p:cxnSp>
        <p:nvCxnSpPr>
          <p:cNvPr id="79" name="Straight Connector 7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3027" y="3428998"/>
            <a:ext cx="4188904" cy="1"/>
          </a:xfrm>
          <a:prstGeom prst="line">
            <a:avLst/>
          </a:prstGeom>
          <a:ln w="19050">
            <a:solidFill>
              <a:srgbClr val="4E4E4E"/>
            </a:solidFill>
          </a:ln>
        </p:spPr>
        <p:style>
          <a:lnRef idx="1">
            <a:schemeClr val="accent1"/>
          </a:lnRef>
          <a:fillRef idx="0">
            <a:schemeClr val="accent1"/>
          </a:fillRef>
          <a:effectRef idx="0">
            <a:schemeClr val="accent1"/>
          </a:effectRef>
          <a:fontRef idx="minor">
            <a:schemeClr val="tx1"/>
          </a:fontRef>
        </p:style>
      </p:cxnSp>
      <p:pic>
        <p:nvPicPr>
          <p:cNvPr id="5" name="Imagen 4" descr="Imagen que contiene persona, pared, hombre, interior&#10;&#10;Descripción generada con confianza muy alta">
            <a:extLst>
              <a:ext uri="{FF2B5EF4-FFF2-40B4-BE49-F238E27FC236}">
                <a16:creationId xmlns:a16="http://schemas.microsoft.com/office/drawing/2014/main" id="{3E2EBC85-B4D7-4FED-AB16-48854D92403A}"/>
              </a:ext>
            </a:extLst>
          </p:cNvPr>
          <p:cNvPicPr>
            <a:picLocks noChangeAspect="1"/>
          </p:cNvPicPr>
          <p:nvPr/>
        </p:nvPicPr>
        <p:blipFill rotWithShape="1">
          <a:blip r:embed="rId4"/>
          <a:srcRect/>
          <a:stretch/>
        </p:blipFill>
        <p:spPr>
          <a:xfrm>
            <a:off x="1279906" y="643467"/>
            <a:ext cx="4422986" cy="2543217"/>
          </a:xfrm>
          <a:prstGeom prst="rect">
            <a:avLst/>
          </a:prstGeom>
        </p:spPr>
      </p:pic>
      <p:pic>
        <p:nvPicPr>
          <p:cNvPr id="1030" name="Picture 6" descr="Resultado de imagen para campusano">
            <a:extLst>
              <a:ext uri="{FF2B5EF4-FFF2-40B4-BE49-F238E27FC236}">
                <a16:creationId xmlns:a16="http://schemas.microsoft.com/office/drawing/2014/main" id="{479E7338-9718-4DB7-9943-3DA5660BE26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2218468" y="3671316"/>
            <a:ext cx="2545862" cy="2545862"/>
          </a:xfrm>
          <a:prstGeom prst="rect">
            <a:avLst/>
          </a:prstGeom>
          <a:noFill/>
          <a:extLst>
            <a:ext uri="{909E8E84-426E-40DD-AFC4-6F175D3DCCD1}">
              <a14:hiddenFill xmlns:a14="http://schemas.microsoft.com/office/drawing/2010/main">
                <a:solidFill>
                  <a:srgbClr val="FFFFFF"/>
                </a:solidFill>
              </a14:hiddenFill>
            </a:ext>
          </a:extLst>
        </p:spPr>
      </p:pic>
      <p:cxnSp>
        <p:nvCxnSpPr>
          <p:cNvPr id="81" name="Straight Connector 80"/>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10334" y="3428998"/>
            <a:ext cx="4188904" cy="1"/>
          </a:xfrm>
          <a:prstGeom prst="line">
            <a:avLst/>
          </a:prstGeom>
          <a:ln w="19050">
            <a:solidFill>
              <a:srgbClr val="4E4E4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4482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2" name="Rectangle 104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2" name="Imagen 1" descr="Imagen que contiene persona, foto, rojo, hombre&#10;&#10;Descripción generada con confianza muy alta">
            <a:extLst>
              <a:ext uri="{FF2B5EF4-FFF2-40B4-BE49-F238E27FC236}">
                <a16:creationId xmlns:a16="http://schemas.microsoft.com/office/drawing/2014/main" id="{AE803331-0292-4B7F-8CD8-EFDE6F616290}"/>
              </a:ext>
            </a:extLst>
          </p:cNvPr>
          <p:cNvPicPr>
            <a:picLocks noChangeAspect="1"/>
          </p:cNvPicPr>
          <p:nvPr/>
        </p:nvPicPr>
        <p:blipFill rotWithShape="1">
          <a:blip r:embed="rId2"/>
          <a:srcRect t="1316"/>
          <a:stretch/>
        </p:blipFill>
        <p:spPr>
          <a:xfrm>
            <a:off x="20" y="10"/>
            <a:ext cx="12191980" cy="6857990"/>
          </a:xfrm>
          <a:prstGeom prst="rect">
            <a:avLst/>
          </a:prstGeom>
        </p:spPr>
      </p:pic>
    </p:spTree>
    <p:extLst>
      <p:ext uri="{BB962C8B-B14F-4D97-AF65-F5344CB8AC3E}">
        <p14:creationId xmlns:p14="http://schemas.microsoft.com/office/powerpoint/2010/main" val="191525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467F465B-A617-4053-9BC2-1D5B8C8FB316}"/>
              </a:ext>
            </a:extLst>
          </p:cNvPr>
          <p:cNvSpPr/>
          <p:nvPr/>
        </p:nvSpPr>
        <p:spPr>
          <a:xfrm>
            <a:off x="-94269" y="-65988"/>
            <a:ext cx="5816339" cy="630942"/>
          </a:xfrm>
          <a:prstGeom prst="rect">
            <a:avLst/>
          </a:prstGeom>
        </p:spPr>
        <p:txBody>
          <a:bodyPr wrap="square">
            <a:spAutoFit/>
          </a:bodyPr>
          <a:lstStyle/>
          <a:p>
            <a:r>
              <a:rPr lang="es-CL" sz="3500" dirty="0">
                <a:solidFill>
                  <a:schemeClr val="bg1"/>
                </a:solidFill>
                <a:highlight>
                  <a:srgbClr val="FF0000"/>
                </a:highlight>
              </a:rPr>
              <a:t>La escritura y el pensamiento</a:t>
            </a:r>
          </a:p>
        </p:txBody>
      </p:sp>
      <p:sp>
        <p:nvSpPr>
          <p:cNvPr id="7" name="CuadroTexto 6">
            <a:extLst>
              <a:ext uri="{FF2B5EF4-FFF2-40B4-BE49-F238E27FC236}">
                <a16:creationId xmlns:a16="http://schemas.microsoft.com/office/drawing/2014/main" id="{76CB26B5-9BED-42DC-B341-AE7B1F51CA3E}"/>
              </a:ext>
            </a:extLst>
          </p:cNvPr>
          <p:cNvSpPr txBox="1"/>
          <p:nvPr/>
        </p:nvSpPr>
        <p:spPr>
          <a:xfrm>
            <a:off x="2582945" y="418521"/>
            <a:ext cx="7852527" cy="553998"/>
          </a:xfrm>
          <a:prstGeom prst="rect">
            <a:avLst/>
          </a:prstGeom>
          <a:noFill/>
        </p:spPr>
        <p:txBody>
          <a:bodyPr wrap="square" rtlCol="0">
            <a:spAutoFit/>
          </a:bodyPr>
          <a:lstStyle/>
          <a:p>
            <a:r>
              <a:rPr lang="es-CL" sz="3000" dirty="0">
                <a:solidFill>
                  <a:schemeClr val="bg1"/>
                </a:solidFill>
                <a:highlight>
                  <a:srgbClr val="000000"/>
                </a:highlight>
              </a:rPr>
              <a:t>La escritura como tecnología cognitiva</a:t>
            </a:r>
          </a:p>
        </p:txBody>
      </p:sp>
      <p:pic>
        <p:nvPicPr>
          <p:cNvPr id="1028" name="Picture 4" descr="Resultado de imagen para writing as an expansion of the mind">
            <a:extLst>
              <a:ext uri="{FF2B5EF4-FFF2-40B4-BE49-F238E27FC236}">
                <a16:creationId xmlns:a16="http://schemas.microsoft.com/office/drawing/2014/main" id="{B9FE37A5-52BE-4FBB-BB97-C2008F0E34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7723" y="1049463"/>
            <a:ext cx="4547894" cy="556885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7B87A65-F6DF-4943-A4C1-F4BBAF1FFB4E}"/>
              </a:ext>
            </a:extLst>
          </p:cNvPr>
          <p:cNvSpPr txBox="1"/>
          <p:nvPr/>
        </p:nvSpPr>
        <p:spPr>
          <a:xfrm>
            <a:off x="139149" y="2130459"/>
            <a:ext cx="3498574" cy="3939540"/>
          </a:xfrm>
          <a:prstGeom prst="rect">
            <a:avLst/>
          </a:prstGeom>
          <a:noFill/>
        </p:spPr>
        <p:txBody>
          <a:bodyPr wrap="square" rtlCol="0">
            <a:spAutoFit/>
          </a:bodyPr>
          <a:lstStyle/>
          <a:p>
            <a:r>
              <a:rPr lang="es-CL" sz="2500" dirty="0"/>
              <a:t>La escritura y la transmisión del conocimiento</a:t>
            </a:r>
          </a:p>
          <a:p>
            <a:endParaRPr lang="es-CL" sz="2500" dirty="0"/>
          </a:p>
          <a:p>
            <a:r>
              <a:rPr lang="es-CL" sz="2500" dirty="0"/>
              <a:t>La escritura como una expansión de la mente</a:t>
            </a:r>
          </a:p>
          <a:p>
            <a:endParaRPr lang="es-CL" sz="2500" dirty="0"/>
          </a:p>
          <a:p>
            <a:r>
              <a:rPr lang="es-CL" sz="2500" dirty="0"/>
              <a:t>La escritura como una consecuencia de la cultura</a:t>
            </a:r>
          </a:p>
        </p:txBody>
      </p:sp>
    </p:spTree>
    <p:extLst>
      <p:ext uri="{BB962C8B-B14F-4D97-AF65-F5344CB8AC3E}">
        <p14:creationId xmlns:p14="http://schemas.microsoft.com/office/powerpoint/2010/main" val="3589400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0BF6B11-4096-4FBA-9A10-B7E4A61847D4}"/>
              </a:ext>
            </a:extLst>
          </p:cNvPr>
          <p:cNvSpPr>
            <a:spLocks noGrp="1"/>
          </p:cNvSpPr>
          <p:nvPr>
            <p:ph idx="1"/>
          </p:nvPr>
        </p:nvSpPr>
        <p:spPr>
          <a:xfrm>
            <a:off x="3021496" y="1079280"/>
            <a:ext cx="9170503" cy="5808537"/>
          </a:xfrm>
        </p:spPr>
        <p:txBody>
          <a:bodyPr>
            <a:normAutofit/>
          </a:bodyPr>
          <a:lstStyle/>
          <a:p>
            <a:pPr marL="0" indent="0">
              <a:buNone/>
            </a:pPr>
            <a:r>
              <a:rPr lang="es-CL" dirty="0"/>
              <a:t>(1)	i. Juan ama a María.</a:t>
            </a:r>
          </a:p>
          <a:p>
            <a:pPr marL="0" indent="0">
              <a:buNone/>
            </a:pPr>
            <a:r>
              <a:rPr lang="es-CL" dirty="0"/>
              <a:t>	ii. María ama a Juan.</a:t>
            </a:r>
          </a:p>
          <a:p>
            <a:pPr marL="0" indent="0">
              <a:buNone/>
            </a:pPr>
            <a:r>
              <a:rPr lang="es-CL" dirty="0"/>
              <a:t>	iii. A Juan ama  María.</a:t>
            </a:r>
          </a:p>
          <a:p>
            <a:pPr marL="0" indent="0">
              <a:buNone/>
            </a:pPr>
            <a:r>
              <a:rPr lang="es-CL" dirty="0"/>
              <a:t>	iv. A María ama a Juan.</a:t>
            </a:r>
          </a:p>
          <a:p>
            <a:pPr marL="0" indent="0">
              <a:buNone/>
            </a:pPr>
            <a:endParaRPr lang="es-CL" dirty="0"/>
          </a:p>
          <a:p>
            <a:pPr marL="0" indent="0">
              <a:buNone/>
            </a:pPr>
            <a:r>
              <a:rPr lang="es-CL" dirty="0"/>
              <a:t>(2)	i.  Vicente y María se aman.</a:t>
            </a:r>
          </a:p>
          <a:p>
            <a:pPr marL="0" indent="0">
              <a:buNone/>
            </a:pPr>
            <a:r>
              <a:rPr lang="es-CL" dirty="0"/>
              <a:t>	ii.  Angela y Estela se peinan.</a:t>
            </a:r>
          </a:p>
          <a:p>
            <a:pPr marL="0" indent="0">
              <a:buNone/>
            </a:pPr>
            <a:r>
              <a:rPr lang="es-CL" dirty="0"/>
              <a:t>	iii. Antonio y Estela se saludan.</a:t>
            </a:r>
          </a:p>
          <a:p>
            <a:pPr marL="0" indent="0">
              <a:buNone/>
            </a:pPr>
            <a:r>
              <a:rPr lang="es-CL" dirty="0"/>
              <a:t>(3)   Se acercó a un hombre con un chuchillo.</a:t>
            </a:r>
          </a:p>
          <a:p>
            <a:pPr marL="0" indent="0">
              <a:buNone/>
            </a:pPr>
            <a:r>
              <a:rPr lang="es-CL" dirty="0"/>
              <a:t>(4)	i. Cargaron el camión rápido.</a:t>
            </a:r>
          </a:p>
          <a:p>
            <a:pPr marL="0" indent="0">
              <a:buNone/>
            </a:pPr>
            <a:r>
              <a:rPr lang="es-CL" dirty="0"/>
              <a:t>	ii. Cargaron rápido el camión</a:t>
            </a:r>
          </a:p>
          <a:p>
            <a:pPr marL="0" indent="0">
              <a:buNone/>
            </a:pPr>
            <a:endParaRPr lang="es-CL" dirty="0"/>
          </a:p>
        </p:txBody>
      </p:sp>
      <p:sp>
        <p:nvSpPr>
          <p:cNvPr id="4" name="Rectángulo 3">
            <a:extLst>
              <a:ext uri="{FF2B5EF4-FFF2-40B4-BE49-F238E27FC236}">
                <a16:creationId xmlns:a16="http://schemas.microsoft.com/office/drawing/2014/main" id="{907513FB-6259-434C-AA86-57CE52B2E893}"/>
              </a:ext>
            </a:extLst>
          </p:cNvPr>
          <p:cNvSpPr/>
          <p:nvPr/>
        </p:nvSpPr>
        <p:spPr>
          <a:xfrm>
            <a:off x="-94269" y="-65988"/>
            <a:ext cx="5816339" cy="630942"/>
          </a:xfrm>
          <a:prstGeom prst="rect">
            <a:avLst/>
          </a:prstGeom>
        </p:spPr>
        <p:txBody>
          <a:bodyPr wrap="square">
            <a:spAutoFit/>
          </a:bodyPr>
          <a:lstStyle/>
          <a:p>
            <a:r>
              <a:rPr lang="es-CL" sz="3500" dirty="0">
                <a:solidFill>
                  <a:schemeClr val="bg1"/>
                </a:solidFill>
                <a:highlight>
                  <a:srgbClr val="FF0000"/>
                </a:highlight>
              </a:rPr>
              <a:t>La escritura y el pensamiento</a:t>
            </a:r>
          </a:p>
        </p:txBody>
      </p:sp>
      <p:sp>
        <p:nvSpPr>
          <p:cNvPr id="5" name="CuadroTexto 4">
            <a:extLst>
              <a:ext uri="{FF2B5EF4-FFF2-40B4-BE49-F238E27FC236}">
                <a16:creationId xmlns:a16="http://schemas.microsoft.com/office/drawing/2014/main" id="{6B4F1366-2039-49B6-9BDB-893C7BD5E862}"/>
              </a:ext>
            </a:extLst>
          </p:cNvPr>
          <p:cNvSpPr txBox="1"/>
          <p:nvPr/>
        </p:nvSpPr>
        <p:spPr>
          <a:xfrm>
            <a:off x="2582945" y="418521"/>
            <a:ext cx="7852527" cy="553998"/>
          </a:xfrm>
          <a:prstGeom prst="rect">
            <a:avLst/>
          </a:prstGeom>
          <a:noFill/>
        </p:spPr>
        <p:txBody>
          <a:bodyPr wrap="square" rtlCol="0">
            <a:spAutoFit/>
          </a:bodyPr>
          <a:lstStyle/>
          <a:p>
            <a:r>
              <a:rPr lang="es-CL" sz="3000" dirty="0">
                <a:solidFill>
                  <a:schemeClr val="bg1"/>
                </a:solidFill>
                <a:highlight>
                  <a:srgbClr val="000000"/>
                </a:highlight>
              </a:rPr>
              <a:t>Lenguaje y matemáticas</a:t>
            </a:r>
          </a:p>
        </p:txBody>
      </p:sp>
      <p:sp>
        <p:nvSpPr>
          <p:cNvPr id="6" name="CuadroTexto 5">
            <a:extLst>
              <a:ext uri="{FF2B5EF4-FFF2-40B4-BE49-F238E27FC236}">
                <a16:creationId xmlns:a16="http://schemas.microsoft.com/office/drawing/2014/main" id="{77847C70-6C71-41B8-BDBE-B5B068FD40DF}"/>
              </a:ext>
            </a:extLst>
          </p:cNvPr>
          <p:cNvSpPr txBox="1"/>
          <p:nvPr/>
        </p:nvSpPr>
        <p:spPr>
          <a:xfrm>
            <a:off x="0" y="2345635"/>
            <a:ext cx="2325756" cy="2585323"/>
          </a:xfrm>
          <a:prstGeom prst="rect">
            <a:avLst/>
          </a:prstGeom>
          <a:noFill/>
        </p:spPr>
        <p:txBody>
          <a:bodyPr wrap="square" rtlCol="0">
            <a:spAutoFit/>
          </a:bodyPr>
          <a:lstStyle/>
          <a:p>
            <a:pPr marL="285750" indent="-285750">
              <a:buFont typeface="Wingdings" panose="05000000000000000000" pitchFamily="2" charset="2"/>
              <a:buChar char="§"/>
            </a:pPr>
            <a:r>
              <a:rPr lang="es-CL" dirty="0"/>
              <a:t>El orden de los factores no altera el producto</a:t>
            </a:r>
          </a:p>
          <a:p>
            <a:pPr marL="285750" indent="-285750">
              <a:buFont typeface="Wingdings" panose="05000000000000000000" pitchFamily="2" charset="2"/>
              <a:buChar char="§"/>
            </a:pPr>
            <a:endParaRPr lang="es-CL" dirty="0"/>
          </a:p>
          <a:p>
            <a:pPr marL="285750" indent="-285750">
              <a:buFont typeface="Wingdings" panose="05000000000000000000" pitchFamily="2" charset="2"/>
              <a:buChar char="§"/>
            </a:pPr>
            <a:endParaRPr lang="es-CL" dirty="0"/>
          </a:p>
          <a:p>
            <a:pPr marL="285750" indent="-285750">
              <a:buFont typeface="Wingdings" panose="05000000000000000000" pitchFamily="2" charset="2"/>
              <a:buChar char="§"/>
            </a:pPr>
            <a:r>
              <a:rPr lang="es-CL" dirty="0"/>
              <a:t>La ambigüedad como una propiedad de las lenguas naturales</a:t>
            </a:r>
          </a:p>
        </p:txBody>
      </p:sp>
    </p:spTree>
    <p:extLst>
      <p:ext uri="{BB962C8B-B14F-4D97-AF65-F5344CB8AC3E}">
        <p14:creationId xmlns:p14="http://schemas.microsoft.com/office/powerpoint/2010/main" val="3343785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E1B1C91-9DB0-4E0F-BDD2-E17F01BEAF89}"/>
              </a:ext>
            </a:extLst>
          </p:cNvPr>
          <p:cNvSpPr>
            <a:spLocks noGrp="1"/>
          </p:cNvSpPr>
          <p:nvPr>
            <p:ph idx="1"/>
          </p:nvPr>
        </p:nvSpPr>
        <p:spPr>
          <a:xfrm>
            <a:off x="659296" y="1567208"/>
            <a:ext cx="10515600" cy="4351338"/>
          </a:xfrm>
        </p:spPr>
        <p:txBody>
          <a:bodyPr/>
          <a:lstStyle/>
          <a:p>
            <a:pPr marL="0" indent="0">
              <a:buNone/>
            </a:pPr>
            <a:r>
              <a:rPr lang="es-CL" dirty="0"/>
              <a:t>El orden natural (no marcado)</a:t>
            </a:r>
          </a:p>
          <a:p>
            <a:pPr marL="0" indent="0">
              <a:buNone/>
            </a:pPr>
            <a:r>
              <a:rPr lang="es-CL" dirty="0"/>
              <a:t>SVO</a:t>
            </a:r>
            <a:r>
              <a:rPr lang="es-CL" dirty="0">
                <a:sym typeface="Wingdings" panose="05000000000000000000" pitchFamily="2" charset="2"/>
              </a:rPr>
              <a:t> Sujeto Verbo Objeto</a:t>
            </a:r>
          </a:p>
          <a:p>
            <a:pPr marL="0" indent="0">
              <a:buNone/>
            </a:pPr>
            <a:endParaRPr lang="es-CL" dirty="0">
              <a:sym typeface="Wingdings" panose="05000000000000000000" pitchFamily="2" charset="2"/>
            </a:endParaRPr>
          </a:p>
          <a:p>
            <a:pPr marL="0" indent="0">
              <a:buNone/>
            </a:pPr>
            <a:r>
              <a:rPr lang="es-CL" dirty="0">
                <a:sym typeface="Wingdings" panose="05000000000000000000" pitchFamily="2" charset="2"/>
              </a:rPr>
              <a:t>El niño come pan</a:t>
            </a:r>
          </a:p>
          <a:p>
            <a:pPr marL="0" indent="0">
              <a:buNone/>
            </a:pPr>
            <a:r>
              <a:rPr lang="es-CL" dirty="0">
                <a:sym typeface="Wingdings" panose="05000000000000000000" pitchFamily="2" charset="2"/>
              </a:rPr>
              <a:t>El niño quiere hablar</a:t>
            </a:r>
          </a:p>
          <a:p>
            <a:pPr marL="0" indent="0">
              <a:buNone/>
            </a:pPr>
            <a:r>
              <a:rPr lang="es-CL" dirty="0">
                <a:sym typeface="Wingdings" panose="05000000000000000000" pitchFamily="2" charset="2"/>
              </a:rPr>
              <a:t>Juanita mira televisión</a:t>
            </a:r>
          </a:p>
          <a:p>
            <a:pPr marL="0" indent="0">
              <a:buNone/>
            </a:pPr>
            <a:endParaRPr lang="es-CL" dirty="0"/>
          </a:p>
        </p:txBody>
      </p:sp>
      <p:sp>
        <p:nvSpPr>
          <p:cNvPr id="5" name="Rectángulo 4">
            <a:extLst>
              <a:ext uri="{FF2B5EF4-FFF2-40B4-BE49-F238E27FC236}">
                <a16:creationId xmlns:a16="http://schemas.microsoft.com/office/drawing/2014/main" id="{B8AEAE50-1B63-471A-9DAC-BF2E53704F1C}"/>
              </a:ext>
            </a:extLst>
          </p:cNvPr>
          <p:cNvSpPr/>
          <p:nvPr/>
        </p:nvSpPr>
        <p:spPr>
          <a:xfrm>
            <a:off x="-94269" y="-65988"/>
            <a:ext cx="5816339" cy="630942"/>
          </a:xfrm>
          <a:prstGeom prst="rect">
            <a:avLst/>
          </a:prstGeom>
        </p:spPr>
        <p:txBody>
          <a:bodyPr wrap="square">
            <a:spAutoFit/>
          </a:bodyPr>
          <a:lstStyle/>
          <a:p>
            <a:r>
              <a:rPr lang="es-CL" sz="3500" dirty="0">
                <a:solidFill>
                  <a:schemeClr val="bg1"/>
                </a:solidFill>
                <a:highlight>
                  <a:srgbClr val="FF0000"/>
                </a:highlight>
              </a:rPr>
              <a:t>La escritura y el pensamiento</a:t>
            </a:r>
          </a:p>
        </p:txBody>
      </p:sp>
      <p:sp>
        <p:nvSpPr>
          <p:cNvPr id="6" name="CuadroTexto 5">
            <a:extLst>
              <a:ext uri="{FF2B5EF4-FFF2-40B4-BE49-F238E27FC236}">
                <a16:creationId xmlns:a16="http://schemas.microsoft.com/office/drawing/2014/main" id="{755A63FA-EB65-4A8F-93FD-FFD9FBD53524}"/>
              </a:ext>
            </a:extLst>
          </p:cNvPr>
          <p:cNvSpPr txBox="1"/>
          <p:nvPr/>
        </p:nvSpPr>
        <p:spPr>
          <a:xfrm>
            <a:off x="2582945" y="418521"/>
            <a:ext cx="7852527" cy="553998"/>
          </a:xfrm>
          <a:prstGeom prst="rect">
            <a:avLst/>
          </a:prstGeom>
          <a:noFill/>
        </p:spPr>
        <p:txBody>
          <a:bodyPr wrap="square" rtlCol="0">
            <a:spAutoFit/>
          </a:bodyPr>
          <a:lstStyle/>
          <a:p>
            <a:r>
              <a:rPr lang="es-CL" sz="3000" dirty="0">
                <a:solidFill>
                  <a:schemeClr val="bg1"/>
                </a:solidFill>
                <a:highlight>
                  <a:srgbClr val="000000"/>
                </a:highlight>
              </a:rPr>
              <a:t>El orden no marcado y el foco informativo</a:t>
            </a:r>
          </a:p>
        </p:txBody>
      </p:sp>
      <p:sp>
        <p:nvSpPr>
          <p:cNvPr id="7" name="Marcador de contenido 2">
            <a:extLst>
              <a:ext uri="{FF2B5EF4-FFF2-40B4-BE49-F238E27FC236}">
                <a16:creationId xmlns:a16="http://schemas.microsoft.com/office/drawing/2014/main" id="{6AF14062-84A1-4AF2-BABE-A96B084241C0}"/>
              </a:ext>
            </a:extLst>
          </p:cNvPr>
          <p:cNvSpPr txBox="1">
            <a:spLocks/>
          </p:cNvSpPr>
          <p:nvPr/>
        </p:nvSpPr>
        <p:spPr>
          <a:xfrm>
            <a:off x="5516217" y="1567208"/>
            <a:ext cx="573156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dirty="0"/>
              <a:t>El orden marcado</a:t>
            </a:r>
          </a:p>
          <a:p>
            <a:pPr marL="0" indent="0">
              <a:buFont typeface="Arial" panose="020B0604020202020204" pitchFamily="34" charset="0"/>
              <a:buNone/>
            </a:pPr>
            <a:r>
              <a:rPr lang="es-CL" dirty="0"/>
              <a:t>OVS</a:t>
            </a:r>
            <a:r>
              <a:rPr lang="es-CL" dirty="0">
                <a:sym typeface="Wingdings" panose="05000000000000000000" pitchFamily="2" charset="2"/>
              </a:rPr>
              <a:t> Sujeto Verbo Objeto</a:t>
            </a:r>
          </a:p>
          <a:p>
            <a:pPr marL="0" indent="0">
              <a:buFont typeface="Arial" panose="020B0604020202020204" pitchFamily="34" charset="0"/>
              <a:buNone/>
            </a:pPr>
            <a:endParaRPr lang="es-CL" dirty="0">
              <a:sym typeface="Wingdings" panose="05000000000000000000" pitchFamily="2" charset="2"/>
            </a:endParaRPr>
          </a:p>
          <a:p>
            <a:pPr marL="0" indent="0">
              <a:buFont typeface="Arial" panose="020B0604020202020204" pitchFamily="34" charset="0"/>
              <a:buNone/>
            </a:pPr>
            <a:r>
              <a:rPr lang="es-CL" dirty="0">
                <a:sym typeface="Wingdings" panose="05000000000000000000" pitchFamily="2" charset="2"/>
              </a:rPr>
              <a:t>PAN come el niño</a:t>
            </a:r>
          </a:p>
          <a:p>
            <a:pPr marL="0" indent="0">
              <a:buFont typeface="Arial" panose="020B0604020202020204" pitchFamily="34" charset="0"/>
              <a:buNone/>
            </a:pPr>
            <a:r>
              <a:rPr lang="es-CL" dirty="0">
                <a:sym typeface="Wingdings" panose="05000000000000000000" pitchFamily="2" charset="2"/>
              </a:rPr>
              <a:t>HABLAR quiere el niño</a:t>
            </a:r>
          </a:p>
          <a:p>
            <a:pPr marL="0" indent="0">
              <a:buFont typeface="Arial" panose="020B0604020202020204" pitchFamily="34" charset="0"/>
              <a:buNone/>
            </a:pPr>
            <a:r>
              <a:rPr lang="es-CL" dirty="0">
                <a:sym typeface="Wingdings" panose="05000000000000000000" pitchFamily="2" charset="2"/>
              </a:rPr>
              <a:t>TELEVISIÓN mira Juanita</a:t>
            </a:r>
          </a:p>
          <a:p>
            <a:pPr marL="0" indent="0">
              <a:buFont typeface="Arial" panose="020B0604020202020204" pitchFamily="34" charset="0"/>
              <a:buNone/>
            </a:pPr>
            <a:endParaRPr lang="es-CL" dirty="0"/>
          </a:p>
        </p:txBody>
      </p:sp>
    </p:spTree>
    <p:extLst>
      <p:ext uri="{BB962C8B-B14F-4D97-AF65-F5344CB8AC3E}">
        <p14:creationId xmlns:p14="http://schemas.microsoft.com/office/powerpoint/2010/main" val="423101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5BD1B7A-2B93-49F8-BCFD-AC00FEA56CB0}"/>
              </a:ext>
            </a:extLst>
          </p:cNvPr>
          <p:cNvSpPr>
            <a:spLocks noGrp="1"/>
          </p:cNvSpPr>
          <p:nvPr>
            <p:ph idx="1"/>
          </p:nvPr>
        </p:nvSpPr>
        <p:spPr>
          <a:xfrm>
            <a:off x="0" y="3366191"/>
            <a:ext cx="5933661" cy="2497898"/>
          </a:xfrm>
        </p:spPr>
        <p:txBody>
          <a:bodyPr>
            <a:normAutofit/>
          </a:bodyPr>
          <a:lstStyle/>
          <a:p>
            <a:r>
              <a:rPr lang="es-CL" dirty="0"/>
              <a:t>Los obreros construyeron el edificio</a:t>
            </a:r>
          </a:p>
          <a:p>
            <a:pPr>
              <a:lnSpc>
                <a:spcPct val="100000"/>
              </a:lnSpc>
              <a:spcBef>
                <a:spcPts val="0"/>
              </a:spcBef>
            </a:pPr>
            <a:r>
              <a:rPr lang="es-CL" dirty="0"/>
              <a:t>Los médicos le hicieron un tratamiento </a:t>
            </a:r>
          </a:p>
          <a:p>
            <a:pPr marL="0" indent="0">
              <a:lnSpc>
                <a:spcPct val="100000"/>
              </a:lnSpc>
              <a:spcBef>
                <a:spcPts val="0"/>
              </a:spcBef>
              <a:buNone/>
            </a:pPr>
            <a:r>
              <a:rPr lang="es-CL" dirty="0"/>
              <a:t>al paciente</a:t>
            </a:r>
          </a:p>
          <a:p>
            <a:pPr>
              <a:lnSpc>
                <a:spcPct val="100000"/>
              </a:lnSpc>
              <a:spcBef>
                <a:spcPts val="0"/>
              </a:spcBef>
            </a:pPr>
            <a:r>
              <a:rPr lang="es-CL" dirty="0"/>
              <a:t>El doctor inoculó la vacuna al niño</a:t>
            </a:r>
          </a:p>
          <a:p>
            <a:pPr>
              <a:lnSpc>
                <a:spcPct val="100000"/>
              </a:lnSpc>
              <a:spcBef>
                <a:spcPts val="0"/>
              </a:spcBef>
            </a:pPr>
            <a:endParaRPr lang="es-CL" dirty="0"/>
          </a:p>
          <a:p>
            <a:pPr marL="0" indent="0">
              <a:lnSpc>
                <a:spcPct val="100000"/>
              </a:lnSpc>
              <a:spcBef>
                <a:spcPts val="0"/>
              </a:spcBef>
              <a:buNone/>
            </a:pPr>
            <a:endParaRPr lang="es-CL" dirty="0"/>
          </a:p>
        </p:txBody>
      </p:sp>
      <p:sp>
        <p:nvSpPr>
          <p:cNvPr id="6" name="Rectángulo 5">
            <a:extLst>
              <a:ext uri="{FF2B5EF4-FFF2-40B4-BE49-F238E27FC236}">
                <a16:creationId xmlns:a16="http://schemas.microsoft.com/office/drawing/2014/main" id="{F60C5E9A-56B1-4242-A19E-D0B76AF3DBE4}"/>
              </a:ext>
            </a:extLst>
          </p:cNvPr>
          <p:cNvSpPr/>
          <p:nvPr/>
        </p:nvSpPr>
        <p:spPr>
          <a:xfrm>
            <a:off x="-94269" y="-65988"/>
            <a:ext cx="5816339" cy="630942"/>
          </a:xfrm>
          <a:prstGeom prst="rect">
            <a:avLst/>
          </a:prstGeom>
        </p:spPr>
        <p:txBody>
          <a:bodyPr wrap="square">
            <a:spAutoFit/>
          </a:bodyPr>
          <a:lstStyle/>
          <a:p>
            <a:r>
              <a:rPr lang="es-CL" sz="3500" dirty="0">
                <a:solidFill>
                  <a:schemeClr val="bg1"/>
                </a:solidFill>
                <a:highlight>
                  <a:srgbClr val="FF0000"/>
                </a:highlight>
              </a:rPr>
              <a:t>La escritura y el pensamiento</a:t>
            </a:r>
          </a:p>
        </p:txBody>
      </p:sp>
      <p:sp>
        <p:nvSpPr>
          <p:cNvPr id="8" name="CuadroTexto 7">
            <a:extLst>
              <a:ext uri="{FF2B5EF4-FFF2-40B4-BE49-F238E27FC236}">
                <a16:creationId xmlns:a16="http://schemas.microsoft.com/office/drawing/2014/main" id="{AFEBC4E4-1202-467A-941A-E437F27AE1A2}"/>
              </a:ext>
            </a:extLst>
          </p:cNvPr>
          <p:cNvSpPr txBox="1"/>
          <p:nvPr/>
        </p:nvSpPr>
        <p:spPr>
          <a:xfrm>
            <a:off x="2582945" y="418521"/>
            <a:ext cx="7852527" cy="553998"/>
          </a:xfrm>
          <a:prstGeom prst="rect">
            <a:avLst/>
          </a:prstGeom>
          <a:noFill/>
        </p:spPr>
        <p:txBody>
          <a:bodyPr wrap="square" rtlCol="0">
            <a:spAutoFit/>
          </a:bodyPr>
          <a:lstStyle/>
          <a:p>
            <a:r>
              <a:rPr lang="es-CL" sz="3000" dirty="0">
                <a:solidFill>
                  <a:schemeClr val="bg1"/>
                </a:solidFill>
                <a:highlight>
                  <a:srgbClr val="000000"/>
                </a:highlight>
              </a:rPr>
              <a:t>La escritura y lo abstracto</a:t>
            </a:r>
          </a:p>
        </p:txBody>
      </p:sp>
      <p:sp>
        <p:nvSpPr>
          <p:cNvPr id="9" name="Marcador de contenido 2">
            <a:extLst>
              <a:ext uri="{FF2B5EF4-FFF2-40B4-BE49-F238E27FC236}">
                <a16:creationId xmlns:a16="http://schemas.microsoft.com/office/drawing/2014/main" id="{794EFD09-768D-4006-A194-ABD0B827940E}"/>
              </a:ext>
            </a:extLst>
          </p:cNvPr>
          <p:cNvSpPr txBox="1">
            <a:spLocks/>
          </p:cNvSpPr>
          <p:nvPr/>
        </p:nvSpPr>
        <p:spPr>
          <a:xfrm>
            <a:off x="6689033" y="3366191"/>
            <a:ext cx="538701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dirty="0"/>
              <a:t>La construcción del edificio</a:t>
            </a:r>
          </a:p>
          <a:p>
            <a:r>
              <a:rPr lang="es-CL" dirty="0"/>
              <a:t>El tratamiento del paciente </a:t>
            </a:r>
          </a:p>
          <a:p>
            <a:r>
              <a:rPr lang="es-CL" dirty="0"/>
              <a:t>La inoculación de la vacuna permite realizar una absorción de las bacterias asociadas a la enfermedad de….</a:t>
            </a:r>
          </a:p>
          <a:p>
            <a:pPr marL="0" indent="0">
              <a:buFont typeface="Arial" panose="020B0604020202020204" pitchFamily="34" charset="0"/>
              <a:buNone/>
            </a:pPr>
            <a:endParaRPr lang="es-CL" dirty="0"/>
          </a:p>
          <a:p>
            <a:pPr marL="0" indent="0">
              <a:buFont typeface="Arial" panose="020B0604020202020204" pitchFamily="34" charset="0"/>
              <a:buNone/>
            </a:pPr>
            <a:endParaRPr lang="es-CL" dirty="0"/>
          </a:p>
        </p:txBody>
      </p:sp>
      <p:sp>
        <p:nvSpPr>
          <p:cNvPr id="2" name="CuadroTexto 1">
            <a:extLst>
              <a:ext uri="{FF2B5EF4-FFF2-40B4-BE49-F238E27FC236}">
                <a16:creationId xmlns:a16="http://schemas.microsoft.com/office/drawing/2014/main" id="{0A1F981C-53C2-49E4-8474-8F7C0D72F010}"/>
              </a:ext>
            </a:extLst>
          </p:cNvPr>
          <p:cNvSpPr txBox="1"/>
          <p:nvPr/>
        </p:nvSpPr>
        <p:spPr>
          <a:xfrm>
            <a:off x="1500809" y="1938130"/>
            <a:ext cx="9889434" cy="553998"/>
          </a:xfrm>
          <a:prstGeom prst="rect">
            <a:avLst/>
          </a:prstGeom>
          <a:noFill/>
        </p:spPr>
        <p:txBody>
          <a:bodyPr wrap="square" rtlCol="0">
            <a:spAutoFit/>
          </a:bodyPr>
          <a:lstStyle/>
          <a:p>
            <a:r>
              <a:rPr lang="es-CL" sz="3000" dirty="0"/>
              <a:t>Las nominalizaciones o los sustantivos </a:t>
            </a:r>
            <a:r>
              <a:rPr lang="es-CL" sz="3000" dirty="0" err="1"/>
              <a:t>zombies</a:t>
            </a:r>
            <a:endParaRPr lang="es-CL" sz="3000" dirty="0"/>
          </a:p>
        </p:txBody>
      </p:sp>
    </p:spTree>
    <p:extLst>
      <p:ext uri="{BB962C8B-B14F-4D97-AF65-F5344CB8AC3E}">
        <p14:creationId xmlns:p14="http://schemas.microsoft.com/office/powerpoint/2010/main" val="3910291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50482205-1C21-44CE-B0B6-56FE122CEBAA}"/>
              </a:ext>
            </a:extLst>
          </p:cNvPr>
          <p:cNvSpPr txBox="1"/>
          <p:nvPr/>
        </p:nvSpPr>
        <p:spPr>
          <a:xfrm>
            <a:off x="129209" y="332179"/>
            <a:ext cx="11757991" cy="8402300"/>
          </a:xfrm>
          <a:prstGeom prst="rect">
            <a:avLst/>
          </a:prstGeom>
          <a:noFill/>
        </p:spPr>
        <p:txBody>
          <a:bodyPr wrap="square" rtlCol="0">
            <a:spAutoFit/>
          </a:bodyPr>
          <a:lstStyle/>
          <a:p>
            <a:endParaRPr lang="es-CL" sz="3000" dirty="0"/>
          </a:p>
          <a:p>
            <a:r>
              <a:rPr lang="es-CL" sz="3000" dirty="0"/>
              <a:t>Para funcionar la bomba de calor posee un compresor que mueve un líquido refrigerante, éste líquido posee un bajo punto de ebullición, por lo que con muy poca cantidad de calor se evapora. El compresor lo que hace es tomar este fluido refrigerante elevando su presión y pasándolo a estado líquido, al circular por el ambiente toma el calor para evaporarse y el mismo compresor mueve ese vapor hacia otro punto, en donde se enfría cediendo calor.</a:t>
            </a:r>
          </a:p>
          <a:p>
            <a:r>
              <a:rPr lang="es-CL" sz="3000" dirty="0"/>
              <a:t>Al momento de elegir una bomba de calor es necesario revisar su Eficacia, es decir la cantidad de energía necesaria para que funcione; el otro elemento a conocer es su Coeficiente de Rendimiento, es decir la relación que existe entre el calor que transporta y la energía que utiliza para realizar este trabajo. En las especificaciones de estos equipos se encuentran estos valores.</a:t>
            </a:r>
          </a:p>
          <a:p>
            <a:br>
              <a:rPr lang="es-CL" sz="3000" dirty="0"/>
            </a:br>
            <a:br>
              <a:rPr lang="es-CL" sz="3000" dirty="0"/>
            </a:br>
            <a:r>
              <a:rPr lang="es-CL" sz="3000" dirty="0"/>
              <a:t>URL del artículo: http://www.ejemplode.com/61-que_es/2734-ejemplo_de_lenguaje_tecnico.html</a:t>
            </a:r>
          </a:p>
        </p:txBody>
      </p:sp>
    </p:spTree>
    <p:extLst>
      <p:ext uri="{BB962C8B-B14F-4D97-AF65-F5344CB8AC3E}">
        <p14:creationId xmlns:p14="http://schemas.microsoft.com/office/powerpoint/2010/main" val="758655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17FD19AE-CBC0-4A0A-8077-74BAED7DB438}"/>
              </a:ext>
            </a:extLst>
          </p:cNvPr>
          <p:cNvSpPr/>
          <p:nvPr/>
        </p:nvSpPr>
        <p:spPr>
          <a:xfrm>
            <a:off x="755374" y="487019"/>
            <a:ext cx="8219660" cy="553998"/>
          </a:xfrm>
          <a:prstGeom prst="rect">
            <a:avLst/>
          </a:prstGeom>
        </p:spPr>
        <p:txBody>
          <a:bodyPr wrap="square">
            <a:spAutoFit/>
          </a:bodyPr>
          <a:lstStyle/>
          <a:p>
            <a:pPr algn="just"/>
            <a:r>
              <a:rPr lang="es-CL" sz="3000" dirty="0">
                <a:solidFill>
                  <a:schemeClr val="bg1"/>
                </a:solidFill>
                <a:highlight>
                  <a:srgbClr val="000000"/>
                </a:highlight>
              </a:rPr>
              <a:t>La ramificación a la izquierda/derecha</a:t>
            </a:r>
          </a:p>
        </p:txBody>
      </p:sp>
      <p:sp>
        <p:nvSpPr>
          <p:cNvPr id="5" name="Rectángulo 4">
            <a:extLst>
              <a:ext uri="{FF2B5EF4-FFF2-40B4-BE49-F238E27FC236}">
                <a16:creationId xmlns:a16="http://schemas.microsoft.com/office/drawing/2014/main" id="{4EC550A8-E28A-4542-B289-FDC38CA17E73}"/>
              </a:ext>
            </a:extLst>
          </p:cNvPr>
          <p:cNvSpPr/>
          <p:nvPr/>
        </p:nvSpPr>
        <p:spPr>
          <a:xfrm>
            <a:off x="-94269" y="-65988"/>
            <a:ext cx="5816339" cy="630942"/>
          </a:xfrm>
          <a:prstGeom prst="rect">
            <a:avLst/>
          </a:prstGeom>
        </p:spPr>
        <p:txBody>
          <a:bodyPr wrap="square">
            <a:spAutoFit/>
          </a:bodyPr>
          <a:lstStyle/>
          <a:p>
            <a:r>
              <a:rPr lang="es-CL" sz="3500" dirty="0">
                <a:solidFill>
                  <a:schemeClr val="bg1"/>
                </a:solidFill>
                <a:highlight>
                  <a:srgbClr val="FF0000"/>
                </a:highlight>
              </a:rPr>
              <a:t>La escritura y el pensamiento</a:t>
            </a:r>
          </a:p>
        </p:txBody>
      </p:sp>
      <p:sp>
        <p:nvSpPr>
          <p:cNvPr id="6" name="CuadroTexto 5">
            <a:extLst>
              <a:ext uri="{FF2B5EF4-FFF2-40B4-BE49-F238E27FC236}">
                <a16:creationId xmlns:a16="http://schemas.microsoft.com/office/drawing/2014/main" id="{74675D6E-6CE1-434A-B416-FB8C94D5FC25}"/>
              </a:ext>
            </a:extLst>
          </p:cNvPr>
          <p:cNvSpPr txBox="1"/>
          <p:nvPr/>
        </p:nvSpPr>
        <p:spPr>
          <a:xfrm>
            <a:off x="909583" y="1351722"/>
            <a:ext cx="11762808" cy="861774"/>
          </a:xfrm>
          <a:prstGeom prst="rect">
            <a:avLst/>
          </a:prstGeom>
          <a:noFill/>
        </p:spPr>
        <p:txBody>
          <a:bodyPr wrap="square" rtlCol="0">
            <a:spAutoFit/>
          </a:bodyPr>
          <a:lstStyle/>
          <a:p>
            <a:r>
              <a:rPr lang="es-CL" sz="2500" dirty="0"/>
              <a:t>La ramificación a la izquierda: insertar elementos antes del sujeto</a:t>
            </a:r>
          </a:p>
          <a:p>
            <a:r>
              <a:rPr lang="es-CL" sz="2500" dirty="0"/>
              <a:t>La ramificación a la derecha: insertar elementos después del predicado</a:t>
            </a:r>
          </a:p>
        </p:txBody>
      </p:sp>
      <p:sp>
        <p:nvSpPr>
          <p:cNvPr id="7" name="CuadroTexto 6">
            <a:extLst>
              <a:ext uri="{FF2B5EF4-FFF2-40B4-BE49-F238E27FC236}">
                <a16:creationId xmlns:a16="http://schemas.microsoft.com/office/drawing/2014/main" id="{2279A1D4-97C6-47F5-878A-ED69E726045E}"/>
              </a:ext>
            </a:extLst>
          </p:cNvPr>
          <p:cNvSpPr txBox="1"/>
          <p:nvPr/>
        </p:nvSpPr>
        <p:spPr>
          <a:xfrm>
            <a:off x="347870" y="2673627"/>
            <a:ext cx="11658600" cy="5355312"/>
          </a:xfrm>
          <a:prstGeom prst="rect">
            <a:avLst/>
          </a:prstGeom>
          <a:noFill/>
        </p:spPr>
        <p:txBody>
          <a:bodyPr wrap="square" rtlCol="0">
            <a:spAutoFit/>
          </a:bodyPr>
          <a:lstStyle/>
          <a:p>
            <a:r>
              <a:rPr lang="es-CL" dirty="0"/>
              <a:t>A pesar de no haber tenido una historia de violencia, lo que se pudo constatar en sus antecedentes penales, </a:t>
            </a:r>
            <a:r>
              <a:rPr lang="es-CL" b="1" dirty="0"/>
              <a:t>él disparó su arma.</a:t>
            </a:r>
          </a:p>
          <a:p>
            <a:endParaRPr lang="es-CL" dirty="0"/>
          </a:p>
          <a:p>
            <a:r>
              <a:rPr lang="es-CL" dirty="0"/>
              <a:t>A pesar de no haber tenido una historia de violencia, lo que se pudo constatar en sus antecedentes penales, los cuales fueron requeridos por el tribunal de la región de coquimbo,</a:t>
            </a:r>
            <a:r>
              <a:rPr lang="es-CL" b="1" dirty="0"/>
              <a:t> él disparó su arma.</a:t>
            </a:r>
          </a:p>
          <a:p>
            <a:endParaRPr lang="es-CL" dirty="0"/>
          </a:p>
          <a:p>
            <a:r>
              <a:rPr lang="es-CL" b="1" dirty="0"/>
              <a:t>Él disparó su arma</a:t>
            </a:r>
            <a:r>
              <a:rPr lang="es-CL" dirty="0"/>
              <a:t>, la cual había conseguido con un delincuente de la zona.</a:t>
            </a:r>
          </a:p>
          <a:p>
            <a:endParaRPr lang="es-CL" dirty="0"/>
          </a:p>
          <a:p>
            <a:r>
              <a:rPr lang="es-CL" b="1" dirty="0"/>
              <a:t>Él disparó su arma</a:t>
            </a:r>
            <a:r>
              <a:rPr lang="es-CL" dirty="0"/>
              <a:t>, la cual había conseguido con un delincuente de la zona en la que habitaba ya hace más de dos décadas, la cual adoraba por sus hermosos paisajes y clima privilegiado.</a:t>
            </a:r>
          </a:p>
          <a:p>
            <a:endParaRPr lang="es-CL" dirty="0"/>
          </a:p>
          <a:p>
            <a:endParaRPr lang="es-CL" dirty="0"/>
          </a:p>
          <a:p>
            <a:endParaRPr lang="es-CL" dirty="0"/>
          </a:p>
          <a:p>
            <a:endParaRPr lang="es-CL" dirty="0"/>
          </a:p>
          <a:p>
            <a:endParaRPr lang="es-CL" dirty="0"/>
          </a:p>
          <a:p>
            <a:endParaRPr lang="es-CL" dirty="0"/>
          </a:p>
          <a:p>
            <a:endParaRPr lang="es-CL" dirty="0"/>
          </a:p>
          <a:p>
            <a:endParaRPr lang="es-CL" dirty="0"/>
          </a:p>
          <a:p>
            <a:endParaRPr lang="es-CL" dirty="0"/>
          </a:p>
        </p:txBody>
      </p:sp>
    </p:spTree>
    <p:extLst>
      <p:ext uri="{BB962C8B-B14F-4D97-AF65-F5344CB8AC3E}">
        <p14:creationId xmlns:p14="http://schemas.microsoft.com/office/powerpoint/2010/main" val="568949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77A028F-6CDF-40B8-947F-448CAC0D46EC}"/>
              </a:ext>
            </a:extLst>
          </p:cNvPr>
          <p:cNvSpPr/>
          <p:nvPr/>
        </p:nvSpPr>
        <p:spPr>
          <a:xfrm>
            <a:off x="-81210" y="20658"/>
            <a:ext cx="7767126" cy="553998"/>
          </a:xfrm>
          <a:prstGeom prst="rect">
            <a:avLst/>
          </a:prstGeom>
        </p:spPr>
        <p:txBody>
          <a:bodyPr wrap="none">
            <a:spAutoFit/>
          </a:bodyPr>
          <a:lstStyle/>
          <a:p>
            <a:r>
              <a:rPr lang="es-CL" sz="3000" dirty="0">
                <a:solidFill>
                  <a:srgbClr val="00B050"/>
                </a:solidFill>
                <a:highlight>
                  <a:srgbClr val="FFFF00"/>
                </a:highlight>
              </a:rPr>
              <a:t>La puntuación como expresión del razonamiento</a:t>
            </a:r>
          </a:p>
        </p:txBody>
      </p:sp>
      <p:sp>
        <p:nvSpPr>
          <p:cNvPr id="2" name="Rectángulo 1">
            <a:extLst>
              <a:ext uri="{FF2B5EF4-FFF2-40B4-BE49-F238E27FC236}">
                <a16:creationId xmlns:a16="http://schemas.microsoft.com/office/drawing/2014/main" id="{BB1B31B4-96AE-44CE-BE47-BC691743273C}"/>
              </a:ext>
            </a:extLst>
          </p:cNvPr>
          <p:cNvSpPr/>
          <p:nvPr/>
        </p:nvSpPr>
        <p:spPr>
          <a:xfrm>
            <a:off x="258304" y="713452"/>
            <a:ext cx="11933696" cy="8894743"/>
          </a:xfrm>
          <a:prstGeom prst="rect">
            <a:avLst/>
          </a:prstGeom>
        </p:spPr>
        <p:txBody>
          <a:bodyPr wrap="square" numCol="2">
            <a:spAutoFit/>
          </a:bodyPr>
          <a:lstStyle/>
          <a:p>
            <a:pPr>
              <a:spcBef>
                <a:spcPts val="600"/>
              </a:spcBef>
              <a:spcAft>
                <a:spcPts val="600"/>
              </a:spcAft>
            </a:pPr>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Liberarlos, no matarlos. </a:t>
            </a:r>
            <a:b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Liberarlos no, matarlos.</a:t>
            </a:r>
            <a:b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b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¿Todavía estás enferma o ya te sientes mejor? </a:t>
            </a:r>
            <a:b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No muy bien. </a:t>
            </a:r>
            <a:b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No, muy bien. </a:t>
            </a:r>
            <a:b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b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La salsa no, es para llevar. </a:t>
            </a:r>
            <a:b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La salsa no es para llevar.</a:t>
            </a:r>
            <a:b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b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¿Cómo amaneciste hoy? </a:t>
            </a:r>
            <a:b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¿Cómo?, ¿Amaneciste hoy?</a:t>
            </a: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-No, espere. </a:t>
            </a:r>
          </a:p>
          <a:p>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-No espere. </a:t>
            </a:r>
          </a:p>
          <a:p>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-Vamos a perder, poco se resolvió. </a:t>
            </a:r>
          </a:p>
          <a:p>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-Vamos a perder poco, se resolvió. </a:t>
            </a:r>
          </a:p>
          <a:p>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-No queremos saber. </a:t>
            </a:r>
          </a:p>
          <a:p>
            <a:r>
              <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rPr>
              <a:t>-No, queremos saber. </a:t>
            </a:r>
          </a:p>
          <a:p>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dirty="0">
              <a:solidFill>
                <a:srgbClr val="000000"/>
              </a:solidFill>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sz="2800" dirty="0">
              <a:solidFill>
                <a:srgbClr val="000000"/>
              </a:solidFill>
              <a:effectLst/>
              <a:latin typeface="Helvetica" panose="020B0604020202020204" pitchFamily="34" charset="0"/>
              <a:ea typeface="Calibri" panose="020F0502020204030204" pitchFamily="34" charset="0"/>
              <a:cs typeface="Times New Roman" panose="02020603050405020304" pitchFamily="18" charset="0"/>
            </a:endParaRPr>
          </a:p>
          <a:p>
            <a:pPr>
              <a:spcBef>
                <a:spcPts val="600"/>
              </a:spcBef>
              <a:spcAft>
                <a:spcPts val="600"/>
              </a:spcAft>
            </a:pPr>
            <a:endParaRPr lang="es-CL"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3914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BCD814-E6E5-495E-A03E-575FF5B5E6CC}"/>
              </a:ext>
            </a:extLst>
          </p:cNvPr>
          <p:cNvSpPr>
            <a:spLocks noGrp="1"/>
          </p:cNvSpPr>
          <p:nvPr>
            <p:ph type="title"/>
          </p:nvPr>
        </p:nvSpPr>
        <p:spPr>
          <a:xfrm>
            <a:off x="3099890" y="365125"/>
            <a:ext cx="8253910" cy="638727"/>
          </a:xfrm>
        </p:spPr>
        <p:txBody>
          <a:bodyPr>
            <a:normAutofit fontScale="90000"/>
          </a:bodyPr>
          <a:lstStyle/>
          <a:p>
            <a:r>
              <a:rPr lang="es-CL" dirty="0">
                <a:solidFill>
                  <a:srgbClr val="FFFF00"/>
                </a:solidFill>
                <a:highlight>
                  <a:srgbClr val="000000"/>
                </a:highlight>
              </a:rPr>
              <a:t>El modelo 3+3</a:t>
            </a:r>
          </a:p>
        </p:txBody>
      </p:sp>
      <p:sp>
        <p:nvSpPr>
          <p:cNvPr id="4" name="Rectángulo 3">
            <a:extLst>
              <a:ext uri="{FF2B5EF4-FFF2-40B4-BE49-F238E27FC236}">
                <a16:creationId xmlns:a16="http://schemas.microsoft.com/office/drawing/2014/main" id="{17DB3D44-4379-4AF6-AB85-2192656027F2}"/>
              </a:ext>
            </a:extLst>
          </p:cNvPr>
          <p:cNvSpPr/>
          <p:nvPr/>
        </p:nvSpPr>
        <p:spPr>
          <a:xfrm>
            <a:off x="-106566" y="-8339"/>
            <a:ext cx="3206455" cy="477054"/>
          </a:xfrm>
          <a:prstGeom prst="rect">
            <a:avLst/>
          </a:prstGeom>
        </p:spPr>
        <p:txBody>
          <a:bodyPr wrap="none">
            <a:spAutoFit/>
          </a:bodyPr>
          <a:lstStyle/>
          <a:p>
            <a:r>
              <a:rPr lang="es-CL" sz="2500" b="1" dirty="0">
                <a:solidFill>
                  <a:schemeClr val="bg1"/>
                </a:solidFill>
                <a:highlight>
                  <a:srgbClr val="000000"/>
                </a:highlight>
              </a:rPr>
              <a:t>Principios</a:t>
            </a:r>
            <a:r>
              <a:rPr lang="es-CL" b="1" dirty="0">
                <a:solidFill>
                  <a:schemeClr val="bg1"/>
                </a:solidFill>
                <a:highlight>
                  <a:srgbClr val="000000"/>
                </a:highlight>
              </a:rPr>
              <a:t> </a:t>
            </a:r>
            <a:r>
              <a:rPr lang="es-CL" sz="2500" b="1" dirty="0">
                <a:solidFill>
                  <a:schemeClr val="bg1"/>
                </a:solidFill>
                <a:highlight>
                  <a:srgbClr val="000000"/>
                </a:highlight>
              </a:rPr>
              <a:t>y estrategias</a:t>
            </a:r>
            <a:endParaRPr lang="es-CL" sz="2500" dirty="0">
              <a:solidFill>
                <a:schemeClr val="bg1"/>
              </a:solidFill>
              <a:highlight>
                <a:srgbClr val="000000"/>
              </a:highlight>
            </a:endParaRPr>
          </a:p>
        </p:txBody>
      </p:sp>
      <p:sp>
        <p:nvSpPr>
          <p:cNvPr id="8" name="Marcador de contenido 7">
            <a:extLst>
              <a:ext uri="{FF2B5EF4-FFF2-40B4-BE49-F238E27FC236}">
                <a16:creationId xmlns:a16="http://schemas.microsoft.com/office/drawing/2014/main" id="{E93E181C-9138-4CC2-B9E5-4116DA12A369}"/>
              </a:ext>
            </a:extLst>
          </p:cNvPr>
          <p:cNvSpPr>
            <a:spLocks noGrp="1"/>
          </p:cNvSpPr>
          <p:nvPr>
            <p:ph idx="1"/>
          </p:nvPr>
        </p:nvSpPr>
        <p:spPr>
          <a:xfrm>
            <a:off x="6274904" y="1978025"/>
            <a:ext cx="4787348" cy="1947932"/>
          </a:xfrm>
        </p:spPr>
        <p:txBody>
          <a:bodyPr>
            <a:normAutofit/>
          </a:bodyPr>
          <a:lstStyle/>
          <a:p>
            <a:pPr marL="0" indent="0">
              <a:buNone/>
            </a:pPr>
            <a:r>
              <a:rPr lang="es-CL" b="1" dirty="0"/>
              <a:t>El proceso (la clave del éxito)</a:t>
            </a:r>
          </a:p>
          <a:p>
            <a:pPr lvl="1"/>
            <a:r>
              <a:rPr lang="es-CL" b="1" dirty="0"/>
              <a:t>La planificación</a:t>
            </a:r>
          </a:p>
          <a:p>
            <a:pPr lvl="1"/>
            <a:r>
              <a:rPr lang="es-CL" b="1" dirty="0"/>
              <a:t>La producción</a:t>
            </a:r>
          </a:p>
          <a:p>
            <a:pPr lvl="1"/>
            <a:r>
              <a:rPr lang="es-CL" b="1" dirty="0"/>
              <a:t>La revisión o edición</a:t>
            </a:r>
          </a:p>
        </p:txBody>
      </p:sp>
      <p:sp>
        <p:nvSpPr>
          <p:cNvPr id="9" name="Marcador de contenido 7">
            <a:extLst>
              <a:ext uri="{FF2B5EF4-FFF2-40B4-BE49-F238E27FC236}">
                <a16:creationId xmlns:a16="http://schemas.microsoft.com/office/drawing/2014/main" id="{6523714A-C208-43C9-88AB-0E08845F8E94}"/>
              </a:ext>
            </a:extLst>
          </p:cNvPr>
          <p:cNvSpPr txBox="1">
            <a:spLocks/>
          </p:cNvSpPr>
          <p:nvPr/>
        </p:nvSpPr>
        <p:spPr>
          <a:xfrm>
            <a:off x="1" y="1898374"/>
            <a:ext cx="4711147" cy="29618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b="1" dirty="0"/>
              <a:t>La situación retórica (o la representación de la tarea)</a:t>
            </a:r>
          </a:p>
          <a:p>
            <a:pPr lvl="1"/>
            <a:r>
              <a:rPr lang="es-CL" b="1" dirty="0"/>
              <a:t>El tema</a:t>
            </a:r>
          </a:p>
          <a:p>
            <a:pPr lvl="1"/>
            <a:r>
              <a:rPr lang="es-CL" b="1" dirty="0"/>
              <a:t>El propósito</a:t>
            </a:r>
          </a:p>
          <a:p>
            <a:pPr lvl="1"/>
            <a:r>
              <a:rPr lang="es-CL" b="1" dirty="0"/>
              <a:t>La audiencia</a:t>
            </a:r>
          </a:p>
        </p:txBody>
      </p:sp>
    </p:spTree>
    <p:extLst>
      <p:ext uri="{BB962C8B-B14F-4D97-AF65-F5344CB8AC3E}">
        <p14:creationId xmlns:p14="http://schemas.microsoft.com/office/powerpoint/2010/main" val="3824066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BCD814-E6E5-495E-A03E-575FF5B5E6CC}"/>
              </a:ext>
            </a:extLst>
          </p:cNvPr>
          <p:cNvSpPr>
            <a:spLocks noGrp="1"/>
          </p:cNvSpPr>
          <p:nvPr>
            <p:ph type="title"/>
          </p:nvPr>
        </p:nvSpPr>
        <p:spPr>
          <a:xfrm>
            <a:off x="3099889" y="365125"/>
            <a:ext cx="7902728" cy="1066110"/>
          </a:xfrm>
        </p:spPr>
        <p:txBody>
          <a:bodyPr>
            <a:normAutofit/>
          </a:bodyPr>
          <a:lstStyle/>
          <a:p>
            <a:r>
              <a:rPr lang="es-CL" sz="2500" b="1" dirty="0">
                <a:solidFill>
                  <a:schemeClr val="bg1"/>
                </a:solidFill>
                <a:highlight>
                  <a:srgbClr val="000000"/>
                </a:highlight>
              </a:rPr>
              <a:t>La situación retórica (o la representación de la tarea)</a:t>
            </a:r>
          </a:p>
        </p:txBody>
      </p:sp>
      <p:sp>
        <p:nvSpPr>
          <p:cNvPr id="4" name="Rectángulo 3">
            <a:extLst>
              <a:ext uri="{FF2B5EF4-FFF2-40B4-BE49-F238E27FC236}">
                <a16:creationId xmlns:a16="http://schemas.microsoft.com/office/drawing/2014/main" id="{17DB3D44-4379-4AF6-AB85-2192656027F2}"/>
              </a:ext>
            </a:extLst>
          </p:cNvPr>
          <p:cNvSpPr/>
          <p:nvPr/>
        </p:nvSpPr>
        <p:spPr>
          <a:xfrm>
            <a:off x="-106566" y="-8339"/>
            <a:ext cx="3206455" cy="477054"/>
          </a:xfrm>
          <a:prstGeom prst="rect">
            <a:avLst/>
          </a:prstGeom>
        </p:spPr>
        <p:txBody>
          <a:bodyPr wrap="none">
            <a:spAutoFit/>
          </a:bodyPr>
          <a:lstStyle/>
          <a:p>
            <a:r>
              <a:rPr lang="es-CL" sz="2500" b="1" dirty="0">
                <a:solidFill>
                  <a:schemeClr val="bg1"/>
                </a:solidFill>
                <a:highlight>
                  <a:srgbClr val="000000"/>
                </a:highlight>
              </a:rPr>
              <a:t>Principios</a:t>
            </a:r>
            <a:r>
              <a:rPr lang="es-CL" b="1" dirty="0">
                <a:solidFill>
                  <a:schemeClr val="bg1"/>
                </a:solidFill>
                <a:highlight>
                  <a:srgbClr val="000000"/>
                </a:highlight>
              </a:rPr>
              <a:t> </a:t>
            </a:r>
            <a:r>
              <a:rPr lang="es-CL" sz="2500" b="1" dirty="0">
                <a:solidFill>
                  <a:schemeClr val="bg1"/>
                </a:solidFill>
                <a:highlight>
                  <a:srgbClr val="000000"/>
                </a:highlight>
              </a:rPr>
              <a:t>y estrategias</a:t>
            </a:r>
            <a:endParaRPr lang="es-CL" sz="2500" dirty="0">
              <a:solidFill>
                <a:schemeClr val="bg1"/>
              </a:solidFill>
              <a:highlight>
                <a:srgbClr val="000000"/>
              </a:highlight>
            </a:endParaRPr>
          </a:p>
        </p:txBody>
      </p:sp>
      <p:sp>
        <p:nvSpPr>
          <p:cNvPr id="9" name="Marcador de contenido 7">
            <a:extLst>
              <a:ext uri="{FF2B5EF4-FFF2-40B4-BE49-F238E27FC236}">
                <a16:creationId xmlns:a16="http://schemas.microsoft.com/office/drawing/2014/main" id="{6523714A-C208-43C9-88AB-0E08845F8E94}"/>
              </a:ext>
            </a:extLst>
          </p:cNvPr>
          <p:cNvSpPr txBox="1">
            <a:spLocks/>
          </p:cNvSpPr>
          <p:nvPr/>
        </p:nvSpPr>
        <p:spPr>
          <a:xfrm>
            <a:off x="0" y="1431236"/>
            <a:ext cx="11360426" cy="50788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CL" b="1" dirty="0"/>
              <a:t>La escritura se realiza en contextos específicos (¿Libre soy?)</a:t>
            </a:r>
          </a:p>
          <a:p>
            <a:pPr marL="0" indent="0">
              <a:buFont typeface="Arial" panose="020B0604020202020204" pitchFamily="34" charset="0"/>
              <a:buNone/>
            </a:pPr>
            <a:r>
              <a:rPr lang="es-CL" b="1" dirty="0"/>
              <a:t>Los escritores exitosos son los que son capaces de representarse la tarea</a:t>
            </a:r>
          </a:p>
          <a:p>
            <a:pPr marL="457200" lvl="1" indent="0">
              <a:buNone/>
            </a:pPr>
            <a:endParaRPr lang="es-CL" b="1" dirty="0"/>
          </a:p>
          <a:p>
            <a:pPr marL="457200" lvl="1" indent="0">
              <a:buNone/>
            </a:pPr>
            <a:r>
              <a:rPr lang="es-CL" b="1" dirty="0"/>
              <a:t>El tema </a:t>
            </a:r>
            <a:r>
              <a:rPr lang="es-CL" b="1" dirty="0">
                <a:sym typeface="Wingdings" panose="05000000000000000000" pitchFamily="2" charset="2"/>
              </a:rPr>
              <a:t>¿Sobre qué voy a escribir?</a:t>
            </a:r>
            <a:endParaRPr lang="es-CL" b="1" dirty="0"/>
          </a:p>
          <a:p>
            <a:pPr marL="457200" lvl="1" indent="0">
              <a:buNone/>
            </a:pPr>
            <a:r>
              <a:rPr lang="es-CL" b="1" dirty="0"/>
              <a:t>El propósito</a:t>
            </a:r>
            <a:r>
              <a:rPr lang="es-CL" b="1" dirty="0">
                <a:sym typeface="Wingdings" panose="05000000000000000000" pitchFamily="2" charset="2"/>
              </a:rPr>
              <a:t> ¿Para qué voy a escribir?</a:t>
            </a:r>
            <a:endParaRPr lang="es-CL" b="1" dirty="0"/>
          </a:p>
          <a:p>
            <a:pPr marL="457200" lvl="1" indent="0">
              <a:buNone/>
            </a:pPr>
            <a:r>
              <a:rPr lang="es-CL" b="1" dirty="0"/>
              <a:t>La audiencia</a:t>
            </a:r>
            <a:r>
              <a:rPr lang="es-CL" b="1" dirty="0">
                <a:sym typeface="Wingdings" panose="05000000000000000000" pitchFamily="2" charset="2"/>
              </a:rPr>
              <a:t>¿Quién va leer lo que yo escribo?</a:t>
            </a:r>
          </a:p>
          <a:p>
            <a:pPr marL="457200" lvl="1" indent="0">
              <a:buNone/>
            </a:pPr>
            <a:endParaRPr lang="es-CL" b="1" dirty="0">
              <a:sym typeface="Wingdings" panose="05000000000000000000" pitchFamily="2" charset="2"/>
            </a:endParaRPr>
          </a:p>
          <a:p>
            <a:pPr marL="457200" lvl="1" indent="0">
              <a:buNone/>
            </a:pPr>
            <a:endParaRPr lang="es-CL" b="1" dirty="0"/>
          </a:p>
        </p:txBody>
      </p:sp>
    </p:spTree>
    <p:extLst>
      <p:ext uri="{BB962C8B-B14F-4D97-AF65-F5344CB8AC3E}">
        <p14:creationId xmlns:p14="http://schemas.microsoft.com/office/powerpoint/2010/main" val="111201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2DB0DE-7BFA-4DA8-B466-18F4B64965E0}"/>
              </a:ext>
            </a:extLst>
          </p:cNvPr>
          <p:cNvSpPr>
            <a:spLocks noGrp="1"/>
          </p:cNvSpPr>
          <p:nvPr>
            <p:ph type="title"/>
          </p:nvPr>
        </p:nvSpPr>
        <p:spPr/>
        <p:txBody>
          <a:bodyPr/>
          <a:lstStyle/>
          <a:p>
            <a:r>
              <a:rPr lang="es-CL" b="1" dirty="0"/>
              <a:t>El proceso (la clave del éxito)</a:t>
            </a:r>
            <a:br>
              <a:rPr lang="es-CL" b="1" dirty="0"/>
            </a:br>
            <a:endParaRPr lang="es-CL" dirty="0"/>
          </a:p>
        </p:txBody>
      </p:sp>
      <p:sp>
        <p:nvSpPr>
          <p:cNvPr id="3" name="Marcador de contenido 2">
            <a:extLst>
              <a:ext uri="{FF2B5EF4-FFF2-40B4-BE49-F238E27FC236}">
                <a16:creationId xmlns:a16="http://schemas.microsoft.com/office/drawing/2014/main" id="{FB4F529C-C40F-4F9C-B147-EC6929C33713}"/>
              </a:ext>
            </a:extLst>
          </p:cNvPr>
          <p:cNvSpPr>
            <a:spLocks noGrp="1"/>
          </p:cNvSpPr>
          <p:nvPr>
            <p:ph idx="1"/>
          </p:nvPr>
        </p:nvSpPr>
        <p:spPr>
          <a:xfrm>
            <a:off x="248478" y="1401417"/>
            <a:ext cx="11105322" cy="4775546"/>
          </a:xfrm>
        </p:spPr>
        <p:txBody>
          <a:bodyPr/>
          <a:lstStyle/>
          <a:p>
            <a:pPr marL="0" indent="0">
              <a:buNone/>
            </a:pPr>
            <a:r>
              <a:rPr lang="es-CL" b="1" dirty="0"/>
              <a:t>La planificación: </a:t>
            </a:r>
          </a:p>
          <a:p>
            <a:pPr marL="0" indent="0">
              <a:buNone/>
            </a:pPr>
            <a:r>
              <a:rPr lang="es-CL" dirty="0"/>
              <a:t>La </a:t>
            </a:r>
            <a:r>
              <a:rPr lang="es-CL" i="1" dirty="0" err="1"/>
              <a:t>inventio</a:t>
            </a:r>
            <a:r>
              <a:rPr lang="es-CL" i="1" dirty="0"/>
              <a:t> y </a:t>
            </a:r>
            <a:r>
              <a:rPr lang="es-CL" dirty="0"/>
              <a:t>los propósitos comunicativos</a:t>
            </a:r>
          </a:p>
          <a:p>
            <a:pPr marL="0" indent="0">
              <a:buNone/>
            </a:pPr>
            <a:r>
              <a:rPr lang="es-CL" dirty="0"/>
              <a:t>¿Qué decir versus qué hacer?¿Cómo usar los propósitos comunicativos? Ejemplo: la </a:t>
            </a:r>
            <a:r>
              <a:rPr lang="es-CL" dirty="0">
                <a:sym typeface="Wingdings" panose="05000000000000000000" pitchFamily="2" charset="2"/>
              </a:rPr>
              <a:t>carta de reclamo</a:t>
            </a:r>
            <a:endParaRPr lang="es-CL" dirty="0"/>
          </a:p>
          <a:p>
            <a:pPr marL="0" indent="0">
              <a:buNone/>
            </a:pPr>
            <a:r>
              <a:rPr lang="es-CL" b="1" dirty="0"/>
              <a:t>La producción: </a:t>
            </a:r>
          </a:p>
          <a:p>
            <a:pPr marL="0" indent="0">
              <a:buNone/>
            </a:pPr>
            <a:r>
              <a:rPr lang="es-CL" dirty="0"/>
              <a:t>La escritura a dos manos, el control de cambios, Google docs.</a:t>
            </a:r>
            <a:endParaRPr lang="es-CL" b="1" dirty="0"/>
          </a:p>
          <a:p>
            <a:pPr marL="0" indent="0">
              <a:buNone/>
            </a:pPr>
            <a:r>
              <a:rPr lang="es-CL" b="1" dirty="0"/>
              <a:t>La revisión o edición: </a:t>
            </a:r>
          </a:p>
          <a:p>
            <a:pPr marL="0" indent="0">
              <a:buNone/>
            </a:pPr>
            <a:r>
              <a:rPr lang="es-CL" dirty="0"/>
              <a:t>Los ojos y el fenómeno del lente.</a:t>
            </a:r>
          </a:p>
          <a:p>
            <a:endParaRPr lang="es-CL" dirty="0"/>
          </a:p>
        </p:txBody>
      </p:sp>
    </p:spTree>
    <p:extLst>
      <p:ext uri="{BB962C8B-B14F-4D97-AF65-F5344CB8AC3E}">
        <p14:creationId xmlns:p14="http://schemas.microsoft.com/office/powerpoint/2010/main" val="3960075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2710BC-23E9-4E1F-AB4E-E87120257210}"/>
              </a:ext>
            </a:extLst>
          </p:cNvPr>
          <p:cNvSpPr>
            <a:spLocks noGrp="1"/>
          </p:cNvSpPr>
          <p:nvPr>
            <p:ph type="title"/>
          </p:nvPr>
        </p:nvSpPr>
        <p:spPr/>
        <p:txBody>
          <a:bodyPr/>
          <a:lstStyle/>
          <a:p>
            <a:r>
              <a:rPr lang="es-CL" dirty="0"/>
              <a:t>La reducción / la ampliación y el léxico</a:t>
            </a:r>
          </a:p>
        </p:txBody>
      </p:sp>
      <p:sp>
        <p:nvSpPr>
          <p:cNvPr id="3" name="Marcador de contenido 2">
            <a:extLst>
              <a:ext uri="{FF2B5EF4-FFF2-40B4-BE49-F238E27FC236}">
                <a16:creationId xmlns:a16="http://schemas.microsoft.com/office/drawing/2014/main" id="{37A46B02-3975-44C8-936F-7BC16C4DABAA}"/>
              </a:ext>
            </a:extLst>
          </p:cNvPr>
          <p:cNvSpPr>
            <a:spLocks noGrp="1"/>
          </p:cNvSpPr>
          <p:nvPr>
            <p:ph idx="1"/>
          </p:nvPr>
        </p:nvSpPr>
        <p:spPr>
          <a:xfrm>
            <a:off x="69575" y="1825625"/>
            <a:ext cx="11946834" cy="4351338"/>
          </a:xfrm>
        </p:spPr>
        <p:txBody>
          <a:bodyPr>
            <a:normAutofit/>
          </a:bodyPr>
          <a:lstStyle/>
          <a:p>
            <a:pPr marL="0" indent="0">
              <a:buNone/>
            </a:pPr>
            <a:r>
              <a:rPr lang="es-CL" dirty="0"/>
              <a:t>Él come pan.</a:t>
            </a:r>
          </a:p>
          <a:p>
            <a:pPr marL="0" indent="0">
              <a:buNone/>
            </a:pPr>
            <a:endParaRPr lang="es-CL" dirty="0"/>
          </a:p>
          <a:p>
            <a:pPr marL="0" indent="0">
              <a:buNone/>
            </a:pPr>
            <a:r>
              <a:rPr lang="es-CL" dirty="0"/>
              <a:t>Juan come alimentos de harina de trigo.</a:t>
            </a:r>
          </a:p>
          <a:p>
            <a:pPr marL="0" indent="0">
              <a:buNone/>
            </a:pPr>
            <a:endParaRPr lang="es-CL" dirty="0"/>
          </a:p>
          <a:p>
            <a:pPr marL="0" indent="0">
              <a:buNone/>
            </a:pPr>
            <a:r>
              <a:rPr lang="es-CL" dirty="0"/>
              <a:t>El estudiante de derecho, cuyo nombre es Juan, se alimenta de productos de harina de cereales.</a:t>
            </a:r>
          </a:p>
          <a:p>
            <a:pPr marL="0" indent="0">
              <a:buNone/>
            </a:pPr>
            <a:endParaRPr lang="es-CL" dirty="0"/>
          </a:p>
          <a:p>
            <a:pPr marL="0" indent="0">
              <a:buNone/>
            </a:pPr>
            <a:endParaRPr lang="es-CL" dirty="0"/>
          </a:p>
        </p:txBody>
      </p:sp>
    </p:spTree>
    <p:extLst>
      <p:ext uri="{BB962C8B-B14F-4D97-AF65-F5344CB8AC3E}">
        <p14:creationId xmlns:p14="http://schemas.microsoft.com/office/powerpoint/2010/main" val="3356158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2710BC-23E9-4E1F-AB4E-E87120257210}"/>
              </a:ext>
            </a:extLst>
          </p:cNvPr>
          <p:cNvSpPr>
            <a:spLocks noGrp="1"/>
          </p:cNvSpPr>
          <p:nvPr>
            <p:ph type="title"/>
          </p:nvPr>
        </p:nvSpPr>
        <p:spPr/>
        <p:txBody>
          <a:bodyPr/>
          <a:lstStyle/>
          <a:p>
            <a:r>
              <a:rPr lang="es-CL" dirty="0"/>
              <a:t>La reducción / la ampliación y el léxico</a:t>
            </a:r>
          </a:p>
        </p:txBody>
      </p:sp>
      <p:sp>
        <p:nvSpPr>
          <p:cNvPr id="3" name="Marcador de contenido 2">
            <a:extLst>
              <a:ext uri="{FF2B5EF4-FFF2-40B4-BE49-F238E27FC236}">
                <a16:creationId xmlns:a16="http://schemas.microsoft.com/office/drawing/2014/main" id="{37A46B02-3975-44C8-936F-7BC16C4DABAA}"/>
              </a:ext>
            </a:extLst>
          </p:cNvPr>
          <p:cNvSpPr>
            <a:spLocks noGrp="1"/>
          </p:cNvSpPr>
          <p:nvPr>
            <p:ph idx="1"/>
          </p:nvPr>
        </p:nvSpPr>
        <p:spPr>
          <a:xfrm>
            <a:off x="69575" y="1825625"/>
            <a:ext cx="11946834" cy="4351338"/>
          </a:xfrm>
        </p:spPr>
        <p:txBody>
          <a:bodyPr>
            <a:normAutofit/>
          </a:bodyPr>
          <a:lstStyle/>
          <a:p>
            <a:pPr marL="0" indent="0">
              <a:buNone/>
            </a:pPr>
            <a:endParaRPr lang="es-CL" dirty="0"/>
          </a:p>
          <a:p>
            <a:pPr marL="0" indent="0">
              <a:buNone/>
            </a:pPr>
            <a:r>
              <a:rPr lang="es-CL" dirty="0"/>
              <a:t>El ministro sostuvo que la decisión fue tomada de acuerdo con la normativa vigente.</a:t>
            </a:r>
          </a:p>
          <a:p>
            <a:pPr marL="0" indent="0">
              <a:buNone/>
            </a:pPr>
            <a:endParaRPr lang="es-CL" dirty="0"/>
          </a:p>
          <a:p>
            <a:pPr marL="0" indent="0">
              <a:buNone/>
            </a:pPr>
            <a:r>
              <a:rPr lang="es-CL" dirty="0"/>
              <a:t>Cuando se oscureció, la doncella miraba el patio de su castillo con mucha  emoción.</a:t>
            </a:r>
          </a:p>
        </p:txBody>
      </p:sp>
    </p:spTree>
    <p:extLst>
      <p:ext uri="{BB962C8B-B14F-4D97-AF65-F5344CB8AC3E}">
        <p14:creationId xmlns:p14="http://schemas.microsoft.com/office/powerpoint/2010/main" val="33561587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2E008C8-BBCD-4780-BFC8-F9A5D7F27614}"/>
              </a:ext>
            </a:extLst>
          </p:cNvPr>
          <p:cNvSpPr>
            <a:spLocks noGrp="1"/>
          </p:cNvSpPr>
          <p:nvPr>
            <p:ph idx="1"/>
          </p:nvPr>
        </p:nvSpPr>
        <p:spPr>
          <a:xfrm>
            <a:off x="258417" y="1033670"/>
            <a:ext cx="11095383" cy="5903843"/>
          </a:xfrm>
        </p:spPr>
        <p:txBody>
          <a:bodyPr>
            <a:normAutofit fontScale="85000" lnSpcReduction="20000"/>
          </a:bodyPr>
          <a:lstStyle/>
          <a:p>
            <a:pPr marL="514350" indent="-514350">
              <a:buAutoNum type="arabicPeriod"/>
            </a:pPr>
            <a:r>
              <a:rPr lang="es-ES_tradnl" dirty="0"/>
              <a:t>La mente, toma conocimiento de su realidad exterior.</a:t>
            </a:r>
          </a:p>
          <a:p>
            <a:pPr marL="514350" indent="-514350">
              <a:buAutoNum type="arabicPeriod"/>
            </a:pPr>
            <a:endParaRPr lang="es-ES_tradnl" dirty="0"/>
          </a:p>
          <a:p>
            <a:pPr marL="514350" indent="-514350">
              <a:buAutoNum type="arabicPeriod"/>
            </a:pPr>
            <a:r>
              <a:rPr lang="es-ES_tradnl" dirty="0"/>
              <a:t>Como ya hemos dicho más arriba, el objetivo de la investigación es más que determinar cuál es el valor de la adaptación cinematográfica, la finalidad es indagar y describir las transformaciones que necesariamente ocurren en la realización fílmica.</a:t>
            </a:r>
          </a:p>
          <a:p>
            <a:pPr marL="514350" indent="-514350">
              <a:buAutoNum type="arabicPeriod"/>
            </a:pPr>
            <a:r>
              <a:rPr lang="es-ES_tradnl" dirty="0"/>
              <a:t>Por este motivo, la radio es el medio más adecuado para entregar información rápida y velozmente hasta los lugares más recónditos</a:t>
            </a:r>
          </a:p>
          <a:p>
            <a:pPr marL="514350" indent="-514350">
              <a:buAutoNum type="arabicPeriod"/>
            </a:pPr>
            <a:endParaRPr lang="es-ES_tradnl" dirty="0"/>
          </a:p>
          <a:p>
            <a:pPr marL="514350" indent="-514350">
              <a:buAutoNum type="arabicPeriod"/>
            </a:pPr>
            <a:r>
              <a:rPr lang="es-ES_tradnl" dirty="0"/>
              <a:t>El estudio de la presencia de contenidos locales en radios comunitarias con transmisión por Internet, plantea un tipo de comunicación radiofónica que por un lado está enfocada en la cercanía con la comunidad, pero al mismo tiempo utilizando la plataforma de Internet como complemento de las emisiones convencionales (en muchos casos con serias falencias técnicas por la calidad de los equipos y la escasa potencia de la señal que establece la ley), llegando potencialmente a un gran número de personas interesadas tanto en temas como en asuntos mundiales y problemáticas que acontecen a miles de kilómetros, como una forma de conciencia que de alguna forma esos temas también les afectan</a:t>
            </a:r>
          </a:p>
          <a:p>
            <a:pPr marL="514350" indent="-514350">
              <a:buAutoNum type="arabicPeriod"/>
            </a:pPr>
            <a:endParaRPr lang="es-ES_tradnl" dirty="0"/>
          </a:p>
          <a:p>
            <a:pPr marL="0" indent="0">
              <a:buNone/>
            </a:pPr>
            <a:endParaRPr lang="es-ES_tradnl" dirty="0"/>
          </a:p>
          <a:p>
            <a:endParaRPr lang="es-CL" dirty="0"/>
          </a:p>
        </p:txBody>
      </p:sp>
      <p:sp>
        <p:nvSpPr>
          <p:cNvPr id="4" name="Rectángulo 3">
            <a:extLst>
              <a:ext uri="{FF2B5EF4-FFF2-40B4-BE49-F238E27FC236}">
                <a16:creationId xmlns:a16="http://schemas.microsoft.com/office/drawing/2014/main" id="{EC8AD7DD-7335-4624-8E89-35623DCE1B7C}"/>
              </a:ext>
            </a:extLst>
          </p:cNvPr>
          <p:cNvSpPr/>
          <p:nvPr/>
        </p:nvSpPr>
        <p:spPr>
          <a:xfrm>
            <a:off x="-83232" y="-8339"/>
            <a:ext cx="6179232" cy="477054"/>
          </a:xfrm>
          <a:prstGeom prst="rect">
            <a:avLst/>
          </a:prstGeom>
        </p:spPr>
        <p:txBody>
          <a:bodyPr wrap="square">
            <a:spAutoFit/>
          </a:bodyPr>
          <a:lstStyle/>
          <a:p>
            <a:r>
              <a:rPr lang="es-CL" sz="2500" b="1" dirty="0">
                <a:highlight>
                  <a:srgbClr val="FF00FF"/>
                </a:highlight>
              </a:rPr>
              <a:t>Comentario de casos y práctica de edición</a:t>
            </a:r>
            <a:endParaRPr lang="es-CL" sz="2500" dirty="0">
              <a:highlight>
                <a:srgbClr val="FF00FF"/>
              </a:highlight>
            </a:endParaRPr>
          </a:p>
        </p:txBody>
      </p:sp>
    </p:spTree>
    <p:extLst>
      <p:ext uri="{BB962C8B-B14F-4D97-AF65-F5344CB8AC3E}">
        <p14:creationId xmlns:p14="http://schemas.microsoft.com/office/powerpoint/2010/main" val="1658282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12E10C8-542C-434B-BF17-7BF8F75655B6}"/>
              </a:ext>
            </a:extLst>
          </p:cNvPr>
          <p:cNvPicPr>
            <a:picLocks noChangeAspect="1"/>
          </p:cNvPicPr>
          <p:nvPr/>
        </p:nvPicPr>
        <p:blipFill>
          <a:blip r:embed="rId2"/>
          <a:stretch>
            <a:fillRect/>
          </a:stretch>
        </p:blipFill>
        <p:spPr>
          <a:xfrm>
            <a:off x="1405891" y="134600"/>
            <a:ext cx="10652760" cy="1143000"/>
          </a:xfrm>
          <a:prstGeom prst="rect">
            <a:avLst/>
          </a:prstGeom>
        </p:spPr>
      </p:pic>
      <p:sp>
        <p:nvSpPr>
          <p:cNvPr id="7" name="CuadroTexto 6">
            <a:extLst>
              <a:ext uri="{FF2B5EF4-FFF2-40B4-BE49-F238E27FC236}">
                <a16:creationId xmlns:a16="http://schemas.microsoft.com/office/drawing/2014/main" id="{B63A6947-6895-4A2E-80C7-A02B4D9D812A}"/>
              </a:ext>
            </a:extLst>
          </p:cNvPr>
          <p:cNvSpPr txBox="1"/>
          <p:nvPr/>
        </p:nvSpPr>
        <p:spPr>
          <a:xfrm>
            <a:off x="834390" y="754380"/>
            <a:ext cx="1828800" cy="523220"/>
          </a:xfrm>
          <a:prstGeom prst="rect">
            <a:avLst/>
          </a:prstGeom>
          <a:noFill/>
        </p:spPr>
        <p:txBody>
          <a:bodyPr wrap="square" rtlCol="0">
            <a:spAutoFit/>
          </a:bodyPr>
          <a:lstStyle/>
          <a:p>
            <a:r>
              <a:rPr lang="es-CL" sz="2800" dirty="0"/>
              <a:t>5</a:t>
            </a:r>
          </a:p>
        </p:txBody>
      </p:sp>
      <p:sp>
        <p:nvSpPr>
          <p:cNvPr id="9" name="CuadroTexto 8">
            <a:extLst>
              <a:ext uri="{FF2B5EF4-FFF2-40B4-BE49-F238E27FC236}">
                <a16:creationId xmlns:a16="http://schemas.microsoft.com/office/drawing/2014/main" id="{F9C33FC1-EC3E-4B0A-AF43-40157BFB62F4}"/>
              </a:ext>
            </a:extLst>
          </p:cNvPr>
          <p:cNvSpPr txBox="1"/>
          <p:nvPr/>
        </p:nvSpPr>
        <p:spPr>
          <a:xfrm>
            <a:off x="1600200" y="3524250"/>
            <a:ext cx="1062990" cy="523220"/>
          </a:xfrm>
          <a:prstGeom prst="rect">
            <a:avLst/>
          </a:prstGeom>
          <a:noFill/>
        </p:spPr>
        <p:txBody>
          <a:bodyPr wrap="square" rtlCol="0">
            <a:spAutoFit/>
          </a:bodyPr>
          <a:lstStyle/>
          <a:p>
            <a:r>
              <a:rPr lang="es-CL" sz="2800" dirty="0"/>
              <a:t>6</a:t>
            </a:r>
          </a:p>
        </p:txBody>
      </p:sp>
      <p:pic>
        <p:nvPicPr>
          <p:cNvPr id="10" name="Imagen 9">
            <a:extLst>
              <a:ext uri="{FF2B5EF4-FFF2-40B4-BE49-F238E27FC236}">
                <a16:creationId xmlns:a16="http://schemas.microsoft.com/office/drawing/2014/main" id="{E479814C-F84B-44BC-9E21-9CDE9BAF4958}"/>
              </a:ext>
            </a:extLst>
          </p:cNvPr>
          <p:cNvPicPr>
            <a:picLocks noChangeAspect="1"/>
          </p:cNvPicPr>
          <p:nvPr/>
        </p:nvPicPr>
        <p:blipFill rotWithShape="1">
          <a:blip r:embed="rId3">
            <a:extLst>
              <a:ext uri="{28A0092B-C50C-407E-A947-70E740481C1C}">
                <a14:useLocalDpi xmlns:a14="http://schemas.microsoft.com/office/drawing/2010/main" val="0"/>
              </a:ext>
            </a:extLst>
          </a:blip>
          <a:srcRect t="18512" b="8823"/>
          <a:stretch/>
        </p:blipFill>
        <p:spPr>
          <a:xfrm>
            <a:off x="2033049" y="1703070"/>
            <a:ext cx="3695955" cy="5154930"/>
          </a:xfrm>
          <a:prstGeom prst="rect">
            <a:avLst/>
          </a:prstGeom>
        </p:spPr>
      </p:pic>
    </p:spTree>
    <p:extLst>
      <p:ext uri="{BB962C8B-B14F-4D97-AF65-F5344CB8AC3E}">
        <p14:creationId xmlns:p14="http://schemas.microsoft.com/office/powerpoint/2010/main" val="2753345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D4E7FD4-79B5-4141-8859-974C367B2DFF}"/>
              </a:ext>
            </a:extLst>
          </p:cNvPr>
          <p:cNvSpPr>
            <a:spLocks noGrp="1"/>
          </p:cNvSpPr>
          <p:nvPr>
            <p:ph idx="1"/>
          </p:nvPr>
        </p:nvSpPr>
        <p:spPr>
          <a:xfrm>
            <a:off x="472440" y="271145"/>
            <a:ext cx="10515600" cy="4351338"/>
          </a:xfrm>
        </p:spPr>
        <p:txBody>
          <a:bodyPr>
            <a:normAutofit lnSpcReduction="10000"/>
          </a:bodyPr>
          <a:lstStyle/>
          <a:p>
            <a:pPr marL="0" indent="0">
              <a:buNone/>
            </a:pPr>
            <a:r>
              <a:rPr lang="es-CL" dirty="0"/>
              <a:t>8. </a:t>
            </a:r>
          </a:p>
          <a:p>
            <a:pPr marL="0" indent="0">
              <a:buNone/>
            </a:pPr>
            <a:r>
              <a:rPr lang="es-CL" dirty="0"/>
              <a:t>Cerca de dos mil académicos, estudiantes y funcionarios de las distintas facultades e institutos se reunieron primero en la casa central y luego, liderados por su rector, </a:t>
            </a:r>
            <a:r>
              <a:rPr lang="es-CL" dirty="0" err="1"/>
              <a:t>Ennio</a:t>
            </a:r>
            <a:r>
              <a:rPr lang="es-CL" dirty="0"/>
              <a:t> Vivaldi, marcharon hasta La Moneda para exigir cambios al proyecto de ley, y lanzaron al aire más de mil globos negros y azules, en señal de reprobación a la iniciativa. </a:t>
            </a:r>
            <a:br>
              <a:rPr lang="es-CL" dirty="0"/>
            </a:br>
            <a:br>
              <a:rPr lang="es-CL" dirty="0"/>
            </a:br>
            <a:r>
              <a:rPr lang="es-CL" dirty="0"/>
              <a:t>Fuente: Emol.com - </a:t>
            </a:r>
            <a:r>
              <a:rPr lang="es-CL" u="sng" dirty="0">
                <a:hlinkClick r:id="rId2"/>
              </a:rPr>
              <a:t>http://www.emol.com/noticias/Nacional/2017/08/11/870739/La-razon-de-la-arremetida-de-la-U-de-Chile-frente-al-proyecto-de-universidades-estatales.html</a:t>
            </a:r>
            <a:endParaRPr lang="es-CL" dirty="0"/>
          </a:p>
          <a:p>
            <a:endParaRPr lang="es-CL" dirty="0"/>
          </a:p>
        </p:txBody>
      </p:sp>
    </p:spTree>
    <p:extLst>
      <p:ext uri="{BB962C8B-B14F-4D97-AF65-F5344CB8AC3E}">
        <p14:creationId xmlns:p14="http://schemas.microsoft.com/office/powerpoint/2010/main" val="2340546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C97E2E0-7F9D-41D5-A53E-A1C7432EFD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6" name="Rectángulo 5">
            <a:extLst>
              <a:ext uri="{FF2B5EF4-FFF2-40B4-BE49-F238E27FC236}">
                <a16:creationId xmlns:a16="http://schemas.microsoft.com/office/drawing/2014/main" id="{ED95077F-0636-49BA-8A93-4BA4986CDB01}"/>
              </a:ext>
            </a:extLst>
          </p:cNvPr>
          <p:cNvSpPr/>
          <p:nvPr/>
        </p:nvSpPr>
        <p:spPr>
          <a:xfrm>
            <a:off x="553925" y="454835"/>
            <a:ext cx="412292" cy="369332"/>
          </a:xfrm>
          <a:prstGeom prst="rect">
            <a:avLst/>
          </a:prstGeom>
        </p:spPr>
        <p:txBody>
          <a:bodyPr wrap="none">
            <a:spAutoFit/>
          </a:bodyPr>
          <a:lstStyle/>
          <a:p>
            <a:r>
              <a:rPr lang="es-CL" dirty="0"/>
              <a:t>9. </a:t>
            </a:r>
          </a:p>
        </p:txBody>
      </p:sp>
    </p:spTree>
    <p:extLst>
      <p:ext uri="{BB962C8B-B14F-4D97-AF65-F5344CB8AC3E}">
        <p14:creationId xmlns:p14="http://schemas.microsoft.com/office/powerpoint/2010/main" val="14433625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4">
            <a:extLst>
              <a:ext uri="{FF2B5EF4-FFF2-40B4-BE49-F238E27FC236}">
                <a16:creationId xmlns:a16="http://schemas.microsoft.com/office/drawing/2014/main" id="{556B50CD-D96E-4A63-9783-29F6CD1EAA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284" y="15008"/>
            <a:ext cx="9102186" cy="6826641"/>
          </a:xfrm>
          <a:prstGeom prst="rect">
            <a:avLst/>
          </a:prstGeom>
        </p:spPr>
      </p:pic>
      <p:sp>
        <p:nvSpPr>
          <p:cNvPr id="5" name="Rectángulo 4">
            <a:extLst>
              <a:ext uri="{FF2B5EF4-FFF2-40B4-BE49-F238E27FC236}">
                <a16:creationId xmlns:a16="http://schemas.microsoft.com/office/drawing/2014/main" id="{6D9B9583-6946-4AE9-92B3-50BEFCBDA633}"/>
              </a:ext>
            </a:extLst>
          </p:cNvPr>
          <p:cNvSpPr/>
          <p:nvPr/>
        </p:nvSpPr>
        <p:spPr>
          <a:xfrm>
            <a:off x="553925" y="454835"/>
            <a:ext cx="529312" cy="369332"/>
          </a:xfrm>
          <a:prstGeom prst="rect">
            <a:avLst/>
          </a:prstGeom>
        </p:spPr>
        <p:txBody>
          <a:bodyPr wrap="none">
            <a:spAutoFit/>
          </a:bodyPr>
          <a:lstStyle/>
          <a:p>
            <a:r>
              <a:rPr lang="es-CL" dirty="0"/>
              <a:t>10. </a:t>
            </a:r>
          </a:p>
        </p:txBody>
      </p:sp>
    </p:spTree>
    <p:extLst>
      <p:ext uri="{BB962C8B-B14F-4D97-AF65-F5344CB8AC3E}">
        <p14:creationId xmlns:p14="http://schemas.microsoft.com/office/powerpoint/2010/main" val="2116811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EC94AFB-DD5B-4904-88E4-347C325C369E}"/>
              </a:ext>
            </a:extLst>
          </p:cNvPr>
          <p:cNvPicPr>
            <a:picLocks noChangeAspect="1"/>
          </p:cNvPicPr>
          <p:nvPr/>
        </p:nvPicPr>
        <p:blipFill>
          <a:blip r:embed="rId2"/>
          <a:stretch>
            <a:fillRect/>
          </a:stretch>
        </p:blipFill>
        <p:spPr>
          <a:xfrm>
            <a:off x="1569969" y="454835"/>
            <a:ext cx="8725012" cy="1219215"/>
          </a:xfrm>
          <a:prstGeom prst="rect">
            <a:avLst/>
          </a:prstGeom>
        </p:spPr>
      </p:pic>
      <p:sp>
        <p:nvSpPr>
          <p:cNvPr id="5" name="Rectángulo 4">
            <a:extLst>
              <a:ext uri="{FF2B5EF4-FFF2-40B4-BE49-F238E27FC236}">
                <a16:creationId xmlns:a16="http://schemas.microsoft.com/office/drawing/2014/main" id="{6D995D41-9C6E-49BF-865B-22BAEE6A64E9}"/>
              </a:ext>
            </a:extLst>
          </p:cNvPr>
          <p:cNvSpPr/>
          <p:nvPr/>
        </p:nvSpPr>
        <p:spPr>
          <a:xfrm>
            <a:off x="553925" y="454835"/>
            <a:ext cx="529312" cy="369332"/>
          </a:xfrm>
          <a:prstGeom prst="rect">
            <a:avLst/>
          </a:prstGeom>
        </p:spPr>
        <p:txBody>
          <a:bodyPr wrap="none">
            <a:spAutoFit/>
          </a:bodyPr>
          <a:lstStyle/>
          <a:p>
            <a:r>
              <a:rPr lang="es-CL" dirty="0"/>
              <a:t>11. </a:t>
            </a:r>
          </a:p>
        </p:txBody>
      </p:sp>
      <p:pic>
        <p:nvPicPr>
          <p:cNvPr id="6" name="Imagen 5" descr="/Users/paulacabezas/Desktop/unnamed (1).png">
            <a:extLst>
              <a:ext uri="{FF2B5EF4-FFF2-40B4-BE49-F238E27FC236}">
                <a16:creationId xmlns:a16="http://schemas.microsoft.com/office/drawing/2014/main" id="{E6A99B02-F012-4D5A-978D-2EA639EEA6F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569969" y="2027582"/>
            <a:ext cx="7947908" cy="1511466"/>
          </a:xfrm>
          <a:prstGeom prst="rect">
            <a:avLst/>
          </a:prstGeom>
          <a:noFill/>
          <a:ln>
            <a:noFill/>
          </a:ln>
        </p:spPr>
      </p:pic>
      <p:sp>
        <p:nvSpPr>
          <p:cNvPr id="7" name="Rectángulo 6">
            <a:extLst>
              <a:ext uri="{FF2B5EF4-FFF2-40B4-BE49-F238E27FC236}">
                <a16:creationId xmlns:a16="http://schemas.microsoft.com/office/drawing/2014/main" id="{2BDE5616-2BB2-4E21-9FDF-53582CCA82F2}"/>
              </a:ext>
            </a:extLst>
          </p:cNvPr>
          <p:cNvSpPr/>
          <p:nvPr/>
        </p:nvSpPr>
        <p:spPr>
          <a:xfrm>
            <a:off x="418090" y="2247192"/>
            <a:ext cx="529312" cy="369332"/>
          </a:xfrm>
          <a:prstGeom prst="rect">
            <a:avLst/>
          </a:prstGeom>
        </p:spPr>
        <p:txBody>
          <a:bodyPr wrap="none">
            <a:spAutoFit/>
          </a:bodyPr>
          <a:lstStyle/>
          <a:p>
            <a:r>
              <a:rPr lang="es-CL" dirty="0"/>
              <a:t>12. </a:t>
            </a:r>
          </a:p>
        </p:txBody>
      </p:sp>
      <p:sp>
        <p:nvSpPr>
          <p:cNvPr id="8" name="Rectángulo 7">
            <a:extLst>
              <a:ext uri="{FF2B5EF4-FFF2-40B4-BE49-F238E27FC236}">
                <a16:creationId xmlns:a16="http://schemas.microsoft.com/office/drawing/2014/main" id="{304D82EB-0785-4BB9-ABB9-2FD7DA029603}"/>
              </a:ext>
            </a:extLst>
          </p:cNvPr>
          <p:cNvSpPr/>
          <p:nvPr/>
        </p:nvSpPr>
        <p:spPr>
          <a:xfrm>
            <a:off x="1639957" y="3993011"/>
            <a:ext cx="6659216" cy="1477328"/>
          </a:xfrm>
          <a:prstGeom prst="rect">
            <a:avLst/>
          </a:prstGeom>
        </p:spPr>
        <p:txBody>
          <a:bodyPr wrap="square">
            <a:spAutoFit/>
          </a:bodyPr>
          <a:lstStyle/>
          <a:p>
            <a:r>
              <a:rPr lang="es-CL" dirty="0">
                <a:latin typeface="Calibri" panose="020F0502020204030204" pitchFamily="34" charset="0"/>
                <a:ea typeface="Calibri" panose="020F0502020204030204" pitchFamily="34" charset="0"/>
                <a:cs typeface="Times New Roman" panose="02020603050405020304" pitchFamily="18" charset="0"/>
              </a:rPr>
              <a:t>Tomando en consideración los diagnósticos realizados en el contexto regional del sistema educativo y a la formación inicial de los profesores de la Universidad de la Serena, es que la institución en su constante preocupación por mejorar la calidad de la educación, se ha planteado el desafío del Plan de Mejoramiento </a:t>
            </a:r>
            <a:endParaRPr lang="es-CL" dirty="0"/>
          </a:p>
        </p:txBody>
      </p:sp>
      <p:sp>
        <p:nvSpPr>
          <p:cNvPr id="9" name="Rectángulo 8">
            <a:extLst>
              <a:ext uri="{FF2B5EF4-FFF2-40B4-BE49-F238E27FC236}">
                <a16:creationId xmlns:a16="http://schemas.microsoft.com/office/drawing/2014/main" id="{20E11C48-2E6E-4DC1-906C-C19A04783755}"/>
              </a:ext>
            </a:extLst>
          </p:cNvPr>
          <p:cNvSpPr/>
          <p:nvPr/>
        </p:nvSpPr>
        <p:spPr>
          <a:xfrm>
            <a:off x="418090" y="3993011"/>
            <a:ext cx="529312" cy="369332"/>
          </a:xfrm>
          <a:prstGeom prst="rect">
            <a:avLst/>
          </a:prstGeom>
        </p:spPr>
        <p:txBody>
          <a:bodyPr wrap="none">
            <a:spAutoFit/>
          </a:bodyPr>
          <a:lstStyle/>
          <a:p>
            <a:r>
              <a:rPr lang="es-CL" dirty="0"/>
              <a:t>13. </a:t>
            </a:r>
          </a:p>
        </p:txBody>
      </p:sp>
    </p:spTree>
    <p:extLst>
      <p:ext uri="{BB962C8B-B14F-4D97-AF65-F5344CB8AC3E}">
        <p14:creationId xmlns:p14="http://schemas.microsoft.com/office/powerpoint/2010/main" val="11485108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F21661E-5009-4CA0-BDEF-8304C6581A87}"/>
              </a:ext>
            </a:extLst>
          </p:cNvPr>
          <p:cNvSpPr>
            <a:spLocks noGrp="1"/>
          </p:cNvSpPr>
          <p:nvPr>
            <p:ph idx="1"/>
          </p:nvPr>
        </p:nvSpPr>
        <p:spPr>
          <a:xfrm>
            <a:off x="838200" y="705678"/>
            <a:ext cx="10515600" cy="5471285"/>
          </a:xfrm>
        </p:spPr>
        <p:txBody>
          <a:bodyPr>
            <a:normAutofit/>
          </a:bodyPr>
          <a:lstStyle/>
          <a:p>
            <a:pPr marL="0" lvl="0" indent="0">
              <a:buNone/>
            </a:pPr>
            <a:r>
              <a:rPr lang="es-CL" dirty="0"/>
              <a:t>14.En libertad quedó Esteban </a:t>
            </a:r>
            <a:r>
              <a:rPr lang="es-CL" dirty="0" err="1"/>
              <a:t>Pavez</a:t>
            </a:r>
            <a:r>
              <a:rPr lang="es-CL" dirty="0"/>
              <a:t> tras protagonizar persecución en estado de ebriedad</a:t>
            </a:r>
          </a:p>
          <a:p>
            <a:pPr marL="0" lvl="0" indent="0">
              <a:buNone/>
            </a:pPr>
            <a:endParaRPr lang="es-CL" dirty="0"/>
          </a:p>
          <a:p>
            <a:pPr marL="0" lvl="0" indent="0">
              <a:buNone/>
            </a:pPr>
            <a:r>
              <a:rPr lang="es-CL" dirty="0"/>
              <a:t>15. Detienen a hombre que repartía droga por medio de una moto scooter en Peñalolén</a:t>
            </a:r>
          </a:p>
          <a:p>
            <a:pPr marL="0" lvl="0" indent="0">
              <a:buNone/>
            </a:pPr>
            <a:endParaRPr lang="es-CL" dirty="0"/>
          </a:p>
          <a:p>
            <a:pPr marL="0" lvl="0" indent="0">
              <a:buNone/>
            </a:pPr>
            <a:r>
              <a:rPr lang="es-CL" dirty="0"/>
              <a:t>16. Desde el país trasandino agregaron que la cocaína sería proveniente de México, llegando a nuestro país y luego a Argentina, asegurando que la droga circulaba por rutas “menos pensadas y no tan controladas”.</a:t>
            </a:r>
          </a:p>
          <a:p>
            <a:endParaRPr lang="es-CL" dirty="0"/>
          </a:p>
        </p:txBody>
      </p:sp>
    </p:spTree>
    <p:extLst>
      <p:ext uri="{BB962C8B-B14F-4D97-AF65-F5344CB8AC3E}">
        <p14:creationId xmlns:p14="http://schemas.microsoft.com/office/powerpoint/2010/main" val="550694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8BECB96-C2F3-4DBB-8865-5E5D09DFF142}"/>
              </a:ext>
            </a:extLst>
          </p:cNvPr>
          <p:cNvSpPr>
            <a:spLocks noGrp="1"/>
          </p:cNvSpPr>
          <p:nvPr>
            <p:ph idx="1"/>
          </p:nvPr>
        </p:nvSpPr>
        <p:spPr/>
        <p:txBody>
          <a:bodyPr/>
          <a:lstStyle/>
          <a:p>
            <a:pPr marL="0" lvl="0" indent="0">
              <a:buNone/>
            </a:pPr>
            <a:r>
              <a:rPr lang="es-CL" dirty="0"/>
              <a:t>17. Las propiedades, las funciones y los problemas digestivos del azúcar de los lácteos</a:t>
            </a:r>
          </a:p>
          <a:p>
            <a:pPr marL="0" lvl="0" indent="0">
              <a:buNone/>
            </a:pPr>
            <a:endParaRPr lang="es-CL" dirty="0"/>
          </a:p>
          <a:p>
            <a:pPr marL="0" lvl="0" indent="0">
              <a:buNone/>
            </a:pPr>
            <a:r>
              <a:rPr lang="es-CL" dirty="0"/>
              <a:t>18. Acusan de mezclar agua con bencina en </a:t>
            </a:r>
            <a:r>
              <a:rPr lang="es-CL" dirty="0" err="1"/>
              <a:t>servicentro</a:t>
            </a:r>
            <a:r>
              <a:rPr lang="es-CL" dirty="0"/>
              <a:t> de La Serena</a:t>
            </a:r>
          </a:p>
          <a:p>
            <a:pPr marL="0" lvl="0" indent="0">
              <a:buNone/>
            </a:pPr>
            <a:endParaRPr lang="es-CL" dirty="0"/>
          </a:p>
          <a:p>
            <a:pPr marL="0" lvl="0" indent="0">
              <a:buNone/>
            </a:pPr>
            <a:r>
              <a:rPr lang="es-CL" dirty="0"/>
              <a:t>19. Hay picarones. Para llevar. Pasados.</a:t>
            </a:r>
          </a:p>
          <a:p>
            <a:endParaRPr lang="es-CL" dirty="0"/>
          </a:p>
        </p:txBody>
      </p:sp>
    </p:spTree>
    <p:extLst>
      <p:ext uri="{BB962C8B-B14F-4D97-AF65-F5344CB8AC3E}">
        <p14:creationId xmlns:p14="http://schemas.microsoft.com/office/powerpoint/2010/main" val="2737459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Users/paulacabezas/Desktop/unnamed (2).png">
            <a:extLst>
              <a:ext uri="{FF2B5EF4-FFF2-40B4-BE49-F238E27FC236}">
                <a16:creationId xmlns:a16="http://schemas.microsoft.com/office/drawing/2014/main" id="{172CED0D-EA1D-40DC-840D-D4FAFB3AC5C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581153" y="381966"/>
            <a:ext cx="6678593" cy="6476034"/>
          </a:xfrm>
          <a:prstGeom prst="rect">
            <a:avLst/>
          </a:prstGeom>
          <a:noFill/>
          <a:ln>
            <a:noFill/>
          </a:ln>
        </p:spPr>
      </p:pic>
      <p:sp>
        <p:nvSpPr>
          <p:cNvPr id="5" name="CuadroTexto 4">
            <a:extLst>
              <a:ext uri="{FF2B5EF4-FFF2-40B4-BE49-F238E27FC236}">
                <a16:creationId xmlns:a16="http://schemas.microsoft.com/office/drawing/2014/main" id="{8E78AF29-B61F-461B-9BD2-95B0DFDDB30B}"/>
              </a:ext>
            </a:extLst>
          </p:cNvPr>
          <p:cNvSpPr txBox="1"/>
          <p:nvPr/>
        </p:nvSpPr>
        <p:spPr>
          <a:xfrm>
            <a:off x="1157468" y="949124"/>
            <a:ext cx="601884" cy="369332"/>
          </a:xfrm>
          <a:prstGeom prst="rect">
            <a:avLst/>
          </a:prstGeom>
          <a:noFill/>
        </p:spPr>
        <p:txBody>
          <a:bodyPr wrap="square" rtlCol="0">
            <a:spAutoFit/>
          </a:bodyPr>
          <a:lstStyle/>
          <a:p>
            <a:r>
              <a:rPr lang="es-CL" dirty="0"/>
              <a:t>20.</a:t>
            </a:r>
          </a:p>
        </p:txBody>
      </p:sp>
    </p:spTree>
    <p:extLst>
      <p:ext uri="{BB962C8B-B14F-4D97-AF65-F5344CB8AC3E}">
        <p14:creationId xmlns:p14="http://schemas.microsoft.com/office/powerpoint/2010/main" val="37635905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12" name="Rectangle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3">
            <a:extLst>
              <a:ext uri="{FF2B5EF4-FFF2-40B4-BE49-F238E27FC236}">
                <a16:creationId xmlns:a16="http://schemas.microsoft.com/office/drawing/2014/main" id="{06403714-C4F7-4051-9175-E3E5A6B9DF49}"/>
              </a:ext>
            </a:extLst>
          </p:cNvPr>
          <p:cNvPicPr>
            <a:picLocks noGrp="1" noChangeAspect="1"/>
          </p:cNvPicPr>
          <p:nvPr>
            <p:ph idx="1"/>
          </p:nvPr>
        </p:nvPicPr>
        <p:blipFill>
          <a:blip r:embed="rId2"/>
          <a:stretch>
            <a:fillRect/>
          </a:stretch>
        </p:blipFill>
        <p:spPr>
          <a:xfrm>
            <a:off x="4641476" y="961812"/>
            <a:ext cx="5982447" cy="4930987"/>
          </a:xfrm>
          <a:prstGeom prst="rect">
            <a:avLst/>
          </a:prstGeom>
        </p:spPr>
      </p:pic>
      <p:sp>
        <p:nvSpPr>
          <p:cNvPr id="8" name="CuadroTexto 7">
            <a:extLst>
              <a:ext uri="{FF2B5EF4-FFF2-40B4-BE49-F238E27FC236}">
                <a16:creationId xmlns:a16="http://schemas.microsoft.com/office/drawing/2014/main" id="{4C7752D4-BCDA-480F-BEA2-9FA53F404BB9}"/>
              </a:ext>
            </a:extLst>
          </p:cNvPr>
          <p:cNvSpPr txBox="1"/>
          <p:nvPr/>
        </p:nvSpPr>
        <p:spPr>
          <a:xfrm>
            <a:off x="2928394" y="1250066"/>
            <a:ext cx="601884" cy="369332"/>
          </a:xfrm>
          <a:prstGeom prst="rect">
            <a:avLst/>
          </a:prstGeom>
          <a:noFill/>
        </p:spPr>
        <p:txBody>
          <a:bodyPr wrap="square" rtlCol="0">
            <a:spAutoFit/>
          </a:bodyPr>
          <a:lstStyle/>
          <a:p>
            <a:r>
              <a:rPr lang="es-CL" dirty="0"/>
              <a:t>21.</a:t>
            </a:r>
          </a:p>
        </p:txBody>
      </p:sp>
    </p:spTree>
    <p:extLst>
      <p:ext uri="{BB962C8B-B14F-4D97-AF65-F5344CB8AC3E}">
        <p14:creationId xmlns:p14="http://schemas.microsoft.com/office/powerpoint/2010/main" val="1400753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44CC1E2-8BD0-4F47-9641-05BE809EA20D}"/>
              </a:ext>
            </a:extLst>
          </p:cNvPr>
          <p:cNvPicPr>
            <a:picLocks noChangeAspect="1"/>
          </p:cNvPicPr>
          <p:nvPr/>
        </p:nvPicPr>
        <p:blipFill>
          <a:blip r:embed="rId2"/>
          <a:stretch>
            <a:fillRect/>
          </a:stretch>
        </p:blipFill>
        <p:spPr>
          <a:xfrm>
            <a:off x="1967697" y="474200"/>
            <a:ext cx="7778006" cy="3647402"/>
          </a:xfrm>
          <a:prstGeom prst="rect">
            <a:avLst/>
          </a:prstGeom>
        </p:spPr>
      </p:pic>
      <p:sp>
        <p:nvSpPr>
          <p:cNvPr id="5" name="CuadroTexto 4">
            <a:extLst>
              <a:ext uri="{FF2B5EF4-FFF2-40B4-BE49-F238E27FC236}">
                <a16:creationId xmlns:a16="http://schemas.microsoft.com/office/drawing/2014/main" id="{5713B5FF-A34B-448B-B908-5CEE99470B9C}"/>
              </a:ext>
            </a:extLst>
          </p:cNvPr>
          <p:cNvSpPr txBox="1"/>
          <p:nvPr/>
        </p:nvSpPr>
        <p:spPr>
          <a:xfrm>
            <a:off x="1157468" y="949124"/>
            <a:ext cx="601884" cy="369332"/>
          </a:xfrm>
          <a:prstGeom prst="rect">
            <a:avLst/>
          </a:prstGeom>
          <a:noFill/>
        </p:spPr>
        <p:txBody>
          <a:bodyPr wrap="square" rtlCol="0">
            <a:spAutoFit/>
          </a:bodyPr>
          <a:lstStyle/>
          <a:p>
            <a:r>
              <a:rPr lang="es-CL" dirty="0"/>
              <a:t>22.</a:t>
            </a:r>
          </a:p>
        </p:txBody>
      </p:sp>
    </p:spTree>
    <p:extLst>
      <p:ext uri="{BB962C8B-B14F-4D97-AF65-F5344CB8AC3E}">
        <p14:creationId xmlns:p14="http://schemas.microsoft.com/office/powerpoint/2010/main" val="2744991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6F130-09D8-4490-9432-4EC7AE1FC802}"/>
              </a:ext>
            </a:extLst>
          </p:cNvPr>
          <p:cNvSpPr>
            <a:spLocks noGrp="1"/>
          </p:cNvSpPr>
          <p:nvPr>
            <p:ph type="title"/>
          </p:nvPr>
        </p:nvSpPr>
        <p:spPr/>
        <p:txBody>
          <a:bodyPr/>
          <a:lstStyle/>
          <a:p>
            <a:endParaRPr lang="es-CL" dirty="0"/>
          </a:p>
        </p:txBody>
      </p:sp>
      <p:sp>
        <p:nvSpPr>
          <p:cNvPr id="3" name="Marcador de contenido 2">
            <a:extLst>
              <a:ext uri="{FF2B5EF4-FFF2-40B4-BE49-F238E27FC236}">
                <a16:creationId xmlns:a16="http://schemas.microsoft.com/office/drawing/2014/main" id="{F935F3BD-AF98-43BA-AEE4-77D7B0677C61}"/>
              </a:ext>
            </a:extLst>
          </p:cNvPr>
          <p:cNvSpPr>
            <a:spLocks noGrp="1"/>
          </p:cNvSpPr>
          <p:nvPr>
            <p:ph idx="1"/>
          </p:nvPr>
        </p:nvSpPr>
        <p:spPr>
          <a:xfrm>
            <a:off x="849775" y="1825625"/>
            <a:ext cx="10515600" cy="4351338"/>
          </a:xfrm>
        </p:spPr>
        <p:txBody>
          <a:bodyPr/>
          <a:lstStyle/>
          <a:p>
            <a:pPr marL="0" indent="0">
              <a:buNone/>
            </a:pPr>
            <a:r>
              <a:rPr lang="es-CL" dirty="0"/>
              <a:t>23. </a:t>
            </a:r>
            <a:r>
              <a:rPr lang="es-ES" dirty="0"/>
              <a:t>El matrimonio, institución que ha cambiado con el correr del tiempo, puede ser descrito desde una perspectiva de institución social como también religiosa. Por lo anteriormente señalado, tiene muchas definiciones las que apuntan a distintas dimensiones. </a:t>
            </a:r>
            <a:endParaRPr lang="es-CL" dirty="0"/>
          </a:p>
          <a:p>
            <a:pPr marL="0" indent="0">
              <a:buNone/>
            </a:pPr>
            <a:endParaRPr lang="es-CL" dirty="0"/>
          </a:p>
          <a:p>
            <a:pPr marL="0" indent="0">
              <a:buNone/>
            </a:pPr>
            <a:r>
              <a:rPr lang="es-CL" dirty="0"/>
              <a:t>24. </a:t>
            </a:r>
            <a:r>
              <a:rPr lang="es-ES" dirty="0"/>
              <a:t>En mi opinión los alimentos transgénicos son favorables tanto para la economía como para la propia planta</a:t>
            </a:r>
            <a:endParaRPr lang="es-CL" dirty="0"/>
          </a:p>
          <a:p>
            <a:endParaRPr lang="es-CL" dirty="0"/>
          </a:p>
        </p:txBody>
      </p:sp>
    </p:spTree>
    <p:extLst>
      <p:ext uri="{BB962C8B-B14F-4D97-AF65-F5344CB8AC3E}">
        <p14:creationId xmlns:p14="http://schemas.microsoft.com/office/powerpoint/2010/main" val="4216443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0858829-7521-4750-8999-C4950D6A4D11}"/>
              </a:ext>
            </a:extLst>
          </p:cNvPr>
          <p:cNvSpPr>
            <a:spLocks noGrp="1"/>
          </p:cNvSpPr>
          <p:nvPr>
            <p:ph idx="1"/>
          </p:nvPr>
        </p:nvSpPr>
        <p:spPr/>
        <p:txBody>
          <a:bodyPr/>
          <a:lstStyle/>
          <a:p>
            <a:pPr marL="0" indent="0">
              <a:buNone/>
            </a:pPr>
            <a:r>
              <a:rPr lang="es-CL" dirty="0"/>
              <a:t>25. Primero para comenzar debemos saber  significa que un alimento sea transgénico o a que se refiere, esto significa tomar células de un organismo con características únicas e incorporarlas a otro organismo a nivel celular para mejorar las condiciones del , consiguiendo un producto que no sea solo resistente a sus condiciones naturales sino que también a condiciones adversas.</a:t>
            </a:r>
          </a:p>
          <a:p>
            <a:pPr marL="0" indent="0">
              <a:buNone/>
            </a:pPr>
            <a:endParaRPr lang="es-CL" dirty="0"/>
          </a:p>
          <a:p>
            <a:pPr marL="0" indent="0">
              <a:buNone/>
            </a:pPr>
            <a:r>
              <a:rPr lang="es-CL" dirty="0"/>
              <a:t>26. La contaminación genética con transgénicos ocasionada por el flujo de polen por el viento e insectos y el intercambio de semillas atenta contra la biodiversidad.</a:t>
            </a:r>
          </a:p>
        </p:txBody>
      </p:sp>
    </p:spTree>
    <p:extLst>
      <p:ext uri="{BB962C8B-B14F-4D97-AF65-F5344CB8AC3E}">
        <p14:creationId xmlns:p14="http://schemas.microsoft.com/office/powerpoint/2010/main" val="129727829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2425</TotalTime>
  <Words>2132</Words>
  <Application>Microsoft Office PowerPoint</Application>
  <PresentationFormat>Panorámica</PresentationFormat>
  <Paragraphs>237</Paragraphs>
  <Slides>39</Slides>
  <Notes>0</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39</vt:i4>
      </vt:variant>
    </vt:vector>
  </HeadingPairs>
  <TitlesOfParts>
    <vt:vector size="46" baseType="lpstr">
      <vt:lpstr>Arial</vt:lpstr>
      <vt:lpstr>Calibri</vt:lpstr>
      <vt:lpstr>Calibri Light</vt:lpstr>
      <vt:lpstr>Helvetica</vt:lpstr>
      <vt:lpstr>Times New Roman</vt:lpstr>
      <vt:lpstr>Wingdings</vt:lpstr>
      <vt:lpstr>Tema de Office</vt:lpstr>
      <vt:lpstr>Aprender a escribir, aprender a pensar</vt:lpstr>
      <vt:lpstr>Esquema</vt:lpstr>
      <vt:lpstr>Introducción</vt:lpstr>
      <vt:lpstr>Introducción</vt:lpstr>
      <vt:lpstr>Presentación de PowerPoint</vt:lpstr>
      <vt:lpstr>Presentación de PowerPoint</vt:lpstr>
      <vt:lpstr>El rol de la escritura en la empresa</vt:lpstr>
      <vt:lpstr>Mitos</vt:lpstr>
      <vt:lpstr>Mitos</vt:lpstr>
      <vt:lpstr>Nadie escribe, nadie lee….</vt:lpstr>
      <vt:lpstr>Mitos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modelo 3+3</vt:lpstr>
      <vt:lpstr>La situación retórica (o la representación de la tarea)</vt:lpstr>
      <vt:lpstr>El proceso (la clave del éxito) </vt:lpstr>
      <vt:lpstr>La reducción / la ampliación y el léxico</vt:lpstr>
      <vt:lpstr>La reducción / la ampliación y el léxico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Aprender a escribir, aprender a pensar</dc:title>
  <dc:creator>NNN NNN</dc:creator>
  <cp:lastModifiedBy>NNN NNN</cp:lastModifiedBy>
  <cp:revision>247</cp:revision>
  <dcterms:created xsi:type="dcterms:W3CDTF">2017-07-13T13:48:02Z</dcterms:created>
  <dcterms:modified xsi:type="dcterms:W3CDTF">2018-09-29T11:42:05Z</dcterms:modified>
</cp:coreProperties>
</file>