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6" r:id="rId9"/>
    <p:sldId id="264" r:id="rId10"/>
    <p:sldId id="265" r:id="rId11"/>
    <p:sldId id="267" r:id="rId12"/>
    <p:sldId id="263" r:id="rId13"/>
    <p:sldId id="269" r:id="rId14"/>
    <p:sldId id="274" r:id="rId15"/>
    <p:sldId id="275" r:id="rId16"/>
    <p:sldId id="276" r:id="rId17"/>
    <p:sldId id="271" r:id="rId18"/>
    <p:sldId id="278" r:id="rId19"/>
    <p:sldId id="272" r:id="rId20"/>
    <p:sldId id="277" r:id="rId21"/>
    <p:sldId id="273" r:id="rId22"/>
    <p:sldId id="270" r:id="rId23"/>
    <p:sldId id="279" r:id="rId24"/>
    <p:sldId id="281" r:id="rId25"/>
    <p:sldId id="280" r:id="rId26"/>
    <p:sldId id="282" r:id="rId27"/>
    <p:sldId id="283" r:id="rId28"/>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C7F877-5A26-4224-9260-534D3053A0C1}"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s-CL"/>
        </a:p>
      </dgm:t>
    </dgm:pt>
    <dgm:pt modelId="{D4DEFD16-ECAB-4504-856F-562C5EFB979D}">
      <dgm:prSet phldrT="[Texto]">
        <dgm:style>
          <a:lnRef idx="2">
            <a:schemeClr val="accent6"/>
          </a:lnRef>
          <a:fillRef idx="1">
            <a:schemeClr val="lt1"/>
          </a:fillRef>
          <a:effectRef idx="0">
            <a:schemeClr val="accent6"/>
          </a:effectRef>
          <a:fontRef idx="minor">
            <a:schemeClr val="dk1"/>
          </a:fontRef>
        </dgm:style>
      </dgm:prSet>
      <dgm:spPr/>
      <dgm:t>
        <a:bodyPr/>
        <a:lstStyle/>
        <a:p>
          <a:r>
            <a:rPr lang="es-CL" dirty="0" smtClean="0"/>
            <a:t>Redes</a:t>
          </a:r>
          <a:r>
            <a:rPr lang="es-CL" dirty="0" smtClean="0">
              <a:sym typeface="Wingdings" panose="05000000000000000000" pitchFamily="2" charset="2"/>
            </a:rPr>
            <a:t> contenido</a:t>
          </a:r>
          <a:endParaRPr lang="es-CL" dirty="0"/>
        </a:p>
      </dgm:t>
    </dgm:pt>
    <dgm:pt modelId="{E6159EDC-747D-440A-B6AC-3A8C61D721F3}" type="parTrans" cxnId="{7B9825A7-7244-481B-8048-22E47ED6C66E}">
      <dgm:prSet/>
      <dgm:spPr/>
      <dgm:t>
        <a:bodyPr/>
        <a:lstStyle/>
        <a:p>
          <a:endParaRPr lang="es-CL"/>
        </a:p>
      </dgm:t>
    </dgm:pt>
    <dgm:pt modelId="{C3FEE0AB-A86E-4AF4-9B10-FE5B30BCC753}" type="sibTrans" cxnId="{7B9825A7-7244-481B-8048-22E47ED6C66E}">
      <dgm:prSet/>
      <dgm:spPr>
        <a:solidFill>
          <a:srgbClr val="FF0000">
            <a:alpha val="90000"/>
          </a:srgbClr>
        </a:solidFill>
      </dgm:spPr>
      <dgm:t>
        <a:bodyPr/>
        <a:lstStyle/>
        <a:p>
          <a:endParaRPr lang="es-CL"/>
        </a:p>
      </dgm:t>
    </dgm:pt>
    <dgm:pt modelId="{70EFCA6D-48F4-41BC-B668-37B0C6501D42}">
      <dgm:prSet phldrT="[Texto]">
        <dgm:style>
          <a:lnRef idx="2">
            <a:schemeClr val="accent6"/>
          </a:lnRef>
          <a:fillRef idx="1">
            <a:schemeClr val="lt1"/>
          </a:fillRef>
          <a:effectRef idx="0">
            <a:schemeClr val="accent6"/>
          </a:effectRef>
          <a:fontRef idx="minor">
            <a:schemeClr val="dk1"/>
          </a:fontRef>
        </dgm:style>
      </dgm:prSet>
      <dgm:spPr/>
      <dgm:t>
        <a:bodyPr/>
        <a:lstStyle/>
        <a:p>
          <a:r>
            <a:rPr lang="es-CL" dirty="0" smtClean="0">
              <a:sym typeface="Wingdings" panose="05000000000000000000" pitchFamily="2" charset="2"/>
            </a:rPr>
            <a:t>Árboles Sintaxis</a:t>
          </a:r>
          <a:endParaRPr lang="es-CL" dirty="0"/>
        </a:p>
      </dgm:t>
    </dgm:pt>
    <dgm:pt modelId="{E5952C08-4FDB-419E-8AB7-A3D4819C5450}" type="parTrans" cxnId="{46EAE131-FEE4-4082-8CA7-CB2C7B7927F8}">
      <dgm:prSet/>
      <dgm:spPr/>
      <dgm:t>
        <a:bodyPr/>
        <a:lstStyle/>
        <a:p>
          <a:endParaRPr lang="es-CL"/>
        </a:p>
      </dgm:t>
    </dgm:pt>
    <dgm:pt modelId="{A612AA8F-1D8A-4EA3-908B-6F55E6A52AC9}" type="sibTrans" cxnId="{46EAE131-FEE4-4082-8CA7-CB2C7B7927F8}">
      <dgm:prSet/>
      <dgm:spPr>
        <a:solidFill>
          <a:srgbClr val="FF0000">
            <a:alpha val="90000"/>
          </a:srgbClr>
        </a:solidFill>
      </dgm:spPr>
      <dgm:t>
        <a:bodyPr/>
        <a:lstStyle/>
        <a:p>
          <a:endParaRPr lang="es-CL"/>
        </a:p>
      </dgm:t>
    </dgm:pt>
    <dgm:pt modelId="{083AE0A5-50BC-4CD9-8CBC-3365F634CC7A}">
      <dgm:prSet phldrT="[Texto]">
        <dgm:style>
          <a:lnRef idx="2">
            <a:schemeClr val="accent6"/>
          </a:lnRef>
          <a:fillRef idx="1">
            <a:schemeClr val="lt1"/>
          </a:fillRef>
          <a:effectRef idx="0">
            <a:schemeClr val="accent6"/>
          </a:effectRef>
          <a:fontRef idx="minor">
            <a:schemeClr val="dk1"/>
          </a:fontRef>
        </dgm:style>
      </dgm:prSet>
      <dgm:spPr/>
      <dgm:t>
        <a:bodyPr/>
        <a:lstStyle/>
        <a:p>
          <a:r>
            <a:rPr lang="es-CL" dirty="0" smtClean="0"/>
            <a:t>Secuencias</a:t>
          </a:r>
          <a:r>
            <a:rPr lang="es-CL" dirty="0" smtClean="0">
              <a:sym typeface="Wingdings" panose="05000000000000000000" pitchFamily="2" charset="2"/>
            </a:rPr>
            <a:t> Texto</a:t>
          </a:r>
          <a:endParaRPr lang="es-CL" dirty="0"/>
        </a:p>
      </dgm:t>
    </dgm:pt>
    <dgm:pt modelId="{DDAAA394-9C54-4F1E-AA45-421DBD65651A}" type="parTrans" cxnId="{BF513C33-225F-4022-B312-521E0A556CB2}">
      <dgm:prSet/>
      <dgm:spPr/>
      <dgm:t>
        <a:bodyPr/>
        <a:lstStyle/>
        <a:p>
          <a:endParaRPr lang="es-CL"/>
        </a:p>
      </dgm:t>
    </dgm:pt>
    <dgm:pt modelId="{CA75CA50-A60C-4552-8F99-F40447B232D6}" type="sibTrans" cxnId="{BF513C33-225F-4022-B312-521E0A556CB2}">
      <dgm:prSet/>
      <dgm:spPr/>
      <dgm:t>
        <a:bodyPr/>
        <a:lstStyle/>
        <a:p>
          <a:endParaRPr lang="es-CL"/>
        </a:p>
      </dgm:t>
    </dgm:pt>
    <dgm:pt modelId="{8B14CE58-F6D3-44AD-8DAF-7C7DFC35A03D}" type="pres">
      <dgm:prSet presAssocID="{E2C7F877-5A26-4224-9260-534D3053A0C1}" presName="outerComposite" presStyleCnt="0">
        <dgm:presLayoutVars>
          <dgm:chMax val="5"/>
          <dgm:dir/>
          <dgm:resizeHandles val="exact"/>
        </dgm:presLayoutVars>
      </dgm:prSet>
      <dgm:spPr/>
      <dgm:t>
        <a:bodyPr/>
        <a:lstStyle/>
        <a:p>
          <a:endParaRPr lang="es-CL"/>
        </a:p>
      </dgm:t>
    </dgm:pt>
    <dgm:pt modelId="{AFE9F87A-BE04-4050-B522-BA5663975E4C}" type="pres">
      <dgm:prSet presAssocID="{E2C7F877-5A26-4224-9260-534D3053A0C1}" presName="dummyMaxCanvas" presStyleCnt="0">
        <dgm:presLayoutVars/>
      </dgm:prSet>
      <dgm:spPr/>
    </dgm:pt>
    <dgm:pt modelId="{E72F54D0-67F6-4158-8128-C673C031133F}" type="pres">
      <dgm:prSet presAssocID="{E2C7F877-5A26-4224-9260-534D3053A0C1}" presName="ThreeNodes_1" presStyleLbl="node1" presStyleIdx="0" presStyleCnt="3">
        <dgm:presLayoutVars>
          <dgm:bulletEnabled val="1"/>
        </dgm:presLayoutVars>
      </dgm:prSet>
      <dgm:spPr/>
      <dgm:t>
        <a:bodyPr/>
        <a:lstStyle/>
        <a:p>
          <a:endParaRPr lang="es-CL"/>
        </a:p>
      </dgm:t>
    </dgm:pt>
    <dgm:pt modelId="{AEBB1F7F-93E4-4EF0-B3AA-7D3F2E94DDFF}" type="pres">
      <dgm:prSet presAssocID="{E2C7F877-5A26-4224-9260-534D3053A0C1}" presName="ThreeNodes_2" presStyleLbl="node1" presStyleIdx="1" presStyleCnt="3" custLinFactNeighborX="-2202" custLinFactNeighborY="-3889">
        <dgm:presLayoutVars>
          <dgm:bulletEnabled val="1"/>
        </dgm:presLayoutVars>
      </dgm:prSet>
      <dgm:spPr/>
      <dgm:t>
        <a:bodyPr/>
        <a:lstStyle/>
        <a:p>
          <a:endParaRPr lang="es-CL"/>
        </a:p>
      </dgm:t>
    </dgm:pt>
    <dgm:pt modelId="{BF485BA2-B108-4224-8977-A2737F2A76BD}" type="pres">
      <dgm:prSet presAssocID="{E2C7F877-5A26-4224-9260-534D3053A0C1}" presName="ThreeNodes_3" presStyleLbl="node1" presStyleIdx="2" presStyleCnt="3">
        <dgm:presLayoutVars>
          <dgm:bulletEnabled val="1"/>
        </dgm:presLayoutVars>
      </dgm:prSet>
      <dgm:spPr/>
      <dgm:t>
        <a:bodyPr/>
        <a:lstStyle/>
        <a:p>
          <a:endParaRPr lang="es-CL"/>
        </a:p>
      </dgm:t>
    </dgm:pt>
    <dgm:pt modelId="{E6939CB9-4144-4AF4-A8A5-BDDF37DC97F1}" type="pres">
      <dgm:prSet presAssocID="{E2C7F877-5A26-4224-9260-534D3053A0C1}" presName="ThreeConn_1-2" presStyleLbl="fgAccFollowNode1" presStyleIdx="0" presStyleCnt="2">
        <dgm:presLayoutVars>
          <dgm:bulletEnabled val="1"/>
        </dgm:presLayoutVars>
      </dgm:prSet>
      <dgm:spPr/>
      <dgm:t>
        <a:bodyPr/>
        <a:lstStyle/>
        <a:p>
          <a:endParaRPr lang="es-CL"/>
        </a:p>
      </dgm:t>
    </dgm:pt>
    <dgm:pt modelId="{674F1ADE-C37C-45B7-B90B-9D911DD376AA}" type="pres">
      <dgm:prSet presAssocID="{E2C7F877-5A26-4224-9260-534D3053A0C1}" presName="ThreeConn_2-3" presStyleLbl="fgAccFollowNode1" presStyleIdx="1" presStyleCnt="2">
        <dgm:presLayoutVars>
          <dgm:bulletEnabled val="1"/>
        </dgm:presLayoutVars>
      </dgm:prSet>
      <dgm:spPr/>
      <dgm:t>
        <a:bodyPr/>
        <a:lstStyle/>
        <a:p>
          <a:endParaRPr lang="es-CL"/>
        </a:p>
      </dgm:t>
    </dgm:pt>
    <dgm:pt modelId="{0D9D7B51-EB0B-49B7-AB8A-68A98DC1B779}" type="pres">
      <dgm:prSet presAssocID="{E2C7F877-5A26-4224-9260-534D3053A0C1}" presName="ThreeNodes_1_text" presStyleLbl="node1" presStyleIdx="2" presStyleCnt="3">
        <dgm:presLayoutVars>
          <dgm:bulletEnabled val="1"/>
        </dgm:presLayoutVars>
      </dgm:prSet>
      <dgm:spPr/>
      <dgm:t>
        <a:bodyPr/>
        <a:lstStyle/>
        <a:p>
          <a:endParaRPr lang="es-CL"/>
        </a:p>
      </dgm:t>
    </dgm:pt>
    <dgm:pt modelId="{901F3757-13FD-4160-979C-168A3EABE67D}" type="pres">
      <dgm:prSet presAssocID="{E2C7F877-5A26-4224-9260-534D3053A0C1}" presName="ThreeNodes_2_text" presStyleLbl="node1" presStyleIdx="2" presStyleCnt="3">
        <dgm:presLayoutVars>
          <dgm:bulletEnabled val="1"/>
        </dgm:presLayoutVars>
      </dgm:prSet>
      <dgm:spPr/>
      <dgm:t>
        <a:bodyPr/>
        <a:lstStyle/>
        <a:p>
          <a:endParaRPr lang="es-CL"/>
        </a:p>
      </dgm:t>
    </dgm:pt>
    <dgm:pt modelId="{9AEB7EA8-1C9C-46FE-934B-4EA98A681661}" type="pres">
      <dgm:prSet presAssocID="{E2C7F877-5A26-4224-9260-534D3053A0C1}" presName="ThreeNodes_3_text" presStyleLbl="node1" presStyleIdx="2" presStyleCnt="3">
        <dgm:presLayoutVars>
          <dgm:bulletEnabled val="1"/>
        </dgm:presLayoutVars>
      </dgm:prSet>
      <dgm:spPr/>
      <dgm:t>
        <a:bodyPr/>
        <a:lstStyle/>
        <a:p>
          <a:endParaRPr lang="es-CL"/>
        </a:p>
      </dgm:t>
    </dgm:pt>
  </dgm:ptLst>
  <dgm:cxnLst>
    <dgm:cxn modelId="{EE8B6C87-1979-4CE2-9600-F1FAB7CD4488}" type="presOf" srcId="{083AE0A5-50BC-4CD9-8CBC-3365F634CC7A}" destId="{BF485BA2-B108-4224-8977-A2737F2A76BD}" srcOrd="0" destOrd="0" presId="urn:microsoft.com/office/officeart/2005/8/layout/vProcess5"/>
    <dgm:cxn modelId="{9F1DEA31-7E7A-4333-A02C-FD9279EF1AE1}" type="presOf" srcId="{70EFCA6D-48F4-41BC-B668-37B0C6501D42}" destId="{901F3757-13FD-4160-979C-168A3EABE67D}" srcOrd="1" destOrd="0" presId="urn:microsoft.com/office/officeart/2005/8/layout/vProcess5"/>
    <dgm:cxn modelId="{A53DA316-2E7F-41C2-85BB-9D420829B4E6}" type="presOf" srcId="{A612AA8F-1D8A-4EA3-908B-6F55E6A52AC9}" destId="{674F1ADE-C37C-45B7-B90B-9D911DD376AA}" srcOrd="0" destOrd="0" presId="urn:microsoft.com/office/officeart/2005/8/layout/vProcess5"/>
    <dgm:cxn modelId="{9B29CE9B-F465-40AD-A208-F763B8FF1B57}" type="presOf" srcId="{E2C7F877-5A26-4224-9260-534D3053A0C1}" destId="{8B14CE58-F6D3-44AD-8DAF-7C7DFC35A03D}" srcOrd="0" destOrd="0" presId="urn:microsoft.com/office/officeart/2005/8/layout/vProcess5"/>
    <dgm:cxn modelId="{4959E859-D563-43D7-A1EB-A001723577CA}" type="presOf" srcId="{D4DEFD16-ECAB-4504-856F-562C5EFB979D}" destId="{0D9D7B51-EB0B-49B7-AB8A-68A98DC1B779}" srcOrd="1" destOrd="0" presId="urn:microsoft.com/office/officeart/2005/8/layout/vProcess5"/>
    <dgm:cxn modelId="{7B9825A7-7244-481B-8048-22E47ED6C66E}" srcId="{E2C7F877-5A26-4224-9260-534D3053A0C1}" destId="{D4DEFD16-ECAB-4504-856F-562C5EFB979D}" srcOrd="0" destOrd="0" parTransId="{E6159EDC-747D-440A-B6AC-3A8C61D721F3}" sibTransId="{C3FEE0AB-A86E-4AF4-9B10-FE5B30BCC753}"/>
    <dgm:cxn modelId="{D0833EC0-1873-4010-B6C7-52267681EBD8}" type="presOf" srcId="{D4DEFD16-ECAB-4504-856F-562C5EFB979D}" destId="{E72F54D0-67F6-4158-8128-C673C031133F}" srcOrd="0" destOrd="0" presId="urn:microsoft.com/office/officeart/2005/8/layout/vProcess5"/>
    <dgm:cxn modelId="{EFCBB30B-B594-432E-A9A9-3AFB1970275B}" type="presOf" srcId="{C3FEE0AB-A86E-4AF4-9B10-FE5B30BCC753}" destId="{E6939CB9-4144-4AF4-A8A5-BDDF37DC97F1}" srcOrd="0" destOrd="0" presId="urn:microsoft.com/office/officeart/2005/8/layout/vProcess5"/>
    <dgm:cxn modelId="{29C23F16-26B9-4ACF-ADA1-2FF49FCE8ADD}" type="presOf" srcId="{70EFCA6D-48F4-41BC-B668-37B0C6501D42}" destId="{AEBB1F7F-93E4-4EF0-B3AA-7D3F2E94DDFF}" srcOrd="0" destOrd="0" presId="urn:microsoft.com/office/officeart/2005/8/layout/vProcess5"/>
    <dgm:cxn modelId="{9EDC7045-A1EF-49EB-AC88-275D5140A561}" type="presOf" srcId="{083AE0A5-50BC-4CD9-8CBC-3365F634CC7A}" destId="{9AEB7EA8-1C9C-46FE-934B-4EA98A681661}" srcOrd="1" destOrd="0" presId="urn:microsoft.com/office/officeart/2005/8/layout/vProcess5"/>
    <dgm:cxn modelId="{46EAE131-FEE4-4082-8CA7-CB2C7B7927F8}" srcId="{E2C7F877-5A26-4224-9260-534D3053A0C1}" destId="{70EFCA6D-48F4-41BC-B668-37B0C6501D42}" srcOrd="1" destOrd="0" parTransId="{E5952C08-4FDB-419E-8AB7-A3D4819C5450}" sibTransId="{A612AA8F-1D8A-4EA3-908B-6F55E6A52AC9}"/>
    <dgm:cxn modelId="{BF513C33-225F-4022-B312-521E0A556CB2}" srcId="{E2C7F877-5A26-4224-9260-534D3053A0C1}" destId="{083AE0A5-50BC-4CD9-8CBC-3365F634CC7A}" srcOrd="2" destOrd="0" parTransId="{DDAAA394-9C54-4F1E-AA45-421DBD65651A}" sibTransId="{CA75CA50-A60C-4552-8F99-F40447B232D6}"/>
    <dgm:cxn modelId="{6413D630-18C5-435A-AAA7-D410ADBC0B30}" type="presParOf" srcId="{8B14CE58-F6D3-44AD-8DAF-7C7DFC35A03D}" destId="{AFE9F87A-BE04-4050-B522-BA5663975E4C}" srcOrd="0" destOrd="0" presId="urn:microsoft.com/office/officeart/2005/8/layout/vProcess5"/>
    <dgm:cxn modelId="{44A59FA9-F41B-4736-84AA-C9A2A49CB5BB}" type="presParOf" srcId="{8B14CE58-F6D3-44AD-8DAF-7C7DFC35A03D}" destId="{E72F54D0-67F6-4158-8128-C673C031133F}" srcOrd="1" destOrd="0" presId="urn:microsoft.com/office/officeart/2005/8/layout/vProcess5"/>
    <dgm:cxn modelId="{A3B3FE75-3AE2-4C71-9F75-0FC59E6A3C7F}" type="presParOf" srcId="{8B14CE58-F6D3-44AD-8DAF-7C7DFC35A03D}" destId="{AEBB1F7F-93E4-4EF0-B3AA-7D3F2E94DDFF}" srcOrd="2" destOrd="0" presId="urn:microsoft.com/office/officeart/2005/8/layout/vProcess5"/>
    <dgm:cxn modelId="{5B814D95-A8A5-41B8-8DE7-A840C65992B0}" type="presParOf" srcId="{8B14CE58-F6D3-44AD-8DAF-7C7DFC35A03D}" destId="{BF485BA2-B108-4224-8977-A2737F2A76BD}" srcOrd="3" destOrd="0" presId="urn:microsoft.com/office/officeart/2005/8/layout/vProcess5"/>
    <dgm:cxn modelId="{6CF59E96-3D7E-44F4-8CBE-4421E74A711C}" type="presParOf" srcId="{8B14CE58-F6D3-44AD-8DAF-7C7DFC35A03D}" destId="{E6939CB9-4144-4AF4-A8A5-BDDF37DC97F1}" srcOrd="4" destOrd="0" presId="urn:microsoft.com/office/officeart/2005/8/layout/vProcess5"/>
    <dgm:cxn modelId="{624268AC-647F-4754-88D9-D77ECDF9E430}" type="presParOf" srcId="{8B14CE58-F6D3-44AD-8DAF-7C7DFC35A03D}" destId="{674F1ADE-C37C-45B7-B90B-9D911DD376AA}" srcOrd="5" destOrd="0" presId="urn:microsoft.com/office/officeart/2005/8/layout/vProcess5"/>
    <dgm:cxn modelId="{AF6A3D69-5F27-48B8-BCD7-9DBDC0E02341}" type="presParOf" srcId="{8B14CE58-F6D3-44AD-8DAF-7C7DFC35A03D}" destId="{0D9D7B51-EB0B-49B7-AB8A-68A98DC1B779}" srcOrd="6" destOrd="0" presId="urn:microsoft.com/office/officeart/2005/8/layout/vProcess5"/>
    <dgm:cxn modelId="{5A011301-3C43-48C9-86F0-8B47A977BAEA}" type="presParOf" srcId="{8B14CE58-F6D3-44AD-8DAF-7C7DFC35A03D}" destId="{901F3757-13FD-4160-979C-168A3EABE67D}" srcOrd="7" destOrd="0" presId="urn:microsoft.com/office/officeart/2005/8/layout/vProcess5"/>
    <dgm:cxn modelId="{9D42BE27-4D45-4ADC-ADC5-6175F81A6D7F}" type="presParOf" srcId="{8B14CE58-F6D3-44AD-8DAF-7C7DFC35A03D}" destId="{9AEB7EA8-1C9C-46FE-934B-4EA98A681661}"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2F54D0-67F6-4158-8128-C673C031133F}">
      <dsp:nvSpPr>
        <dsp:cNvPr id="0" name=""/>
        <dsp:cNvSpPr/>
      </dsp:nvSpPr>
      <dsp:spPr>
        <a:xfrm>
          <a:off x="0" y="0"/>
          <a:ext cx="3852883" cy="830041"/>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CL" sz="2700" kern="1200" dirty="0" smtClean="0"/>
            <a:t>Redes</a:t>
          </a:r>
          <a:r>
            <a:rPr lang="es-CL" sz="2700" kern="1200" dirty="0" smtClean="0">
              <a:sym typeface="Wingdings" panose="05000000000000000000" pitchFamily="2" charset="2"/>
            </a:rPr>
            <a:t> contenido</a:t>
          </a:r>
          <a:endParaRPr lang="es-CL" sz="2700" kern="1200" dirty="0"/>
        </a:p>
      </dsp:txBody>
      <dsp:txXfrm>
        <a:off x="24311" y="24311"/>
        <a:ext cx="2957204" cy="781419"/>
      </dsp:txXfrm>
    </dsp:sp>
    <dsp:sp modelId="{AEBB1F7F-93E4-4EF0-B3AA-7D3F2E94DDFF}">
      <dsp:nvSpPr>
        <dsp:cNvPr id="0" name=""/>
        <dsp:cNvSpPr/>
      </dsp:nvSpPr>
      <dsp:spPr>
        <a:xfrm>
          <a:off x="255119" y="936101"/>
          <a:ext cx="3852883" cy="830041"/>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CL" sz="2700" kern="1200" dirty="0" smtClean="0">
              <a:sym typeface="Wingdings" panose="05000000000000000000" pitchFamily="2" charset="2"/>
            </a:rPr>
            <a:t>Árboles Sintaxis</a:t>
          </a:r>
          <a:endParaRPr lang="es-CL" sz="2700" kern="1200" dirty="0"/>
        </a:p>
      </dsp:txBody>
      <dsp:txXfrm>
        <a:off x="279430" y="960412"/>
        <a:ext cx="2924774" cy="781419"/>
      </dsp:txXfrm>
    </dsp:sp>
    <dsp:sp modelId="{BF485BA2-B108-4224-8977-A2737F2A76BD}">
      <dsp:nvSpPr>
        <dsp:cNvPr id="0" name=""/>
        <dsp:cNvSpPr/>
      </dsp:nvSpPr>
      <dsp:spPr>
        <a:xfrm>
          <a:off x="679920" y="1936763"/>
          <a:ext cx="3852883" cy="830041"/>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CL" sz="2700" kern="1200" dirty="0" smtClean="0"/>
            <a:t>Secuencias</a:t>
          </a:r>
          <a:r>
            <a:rPr lang="es-CL" sz="2700" kern="1200" dirty="0" smtClean="0">
              <a:sym typeface="Wingdings" panose="05000000000000000000" pitchFamily="2" charset="2"/>
            </a:rPr>
            <a:t> Texto</a:t>
          </a:r>
          <a:endParaRPr lang="es-CL" sz="2700" kern="1200" dirty="0"/>
        </a:p>
      </dsp:txBody>
      <dsp:txXfrm>
        <a:off x="704231" y="1961074"/>
        <a:ext cx="2924774" cy="781419"/>
      </dsp:txXfrm>
    </dsp:sp>
    <dsp:sp modelId="{E6939CB9-4144-4AF4-A8A5-BDDF37DC97F1}">
      <dsp:nvSpPr>
        <dsp:cNvPr id="0" name=""/>
        <dsp:cNvSpPr/>
      </dsp:nvSpPr>
      <dsp:spPr>
        <a:xfrm>
          <a:off x="3313356" y="629448"/>
          <a:ext cx="539526" cy="539526"/>
        </a:xfrm>
        <a:prstGeom prst="downArrow">
          <a:avLst>
            <a:gd name="adj1" fmla="val 55000"/>
            <a:gd name="adj2" fmla="val 45000"/>
          </a:avLst>
        </a:prstGeom>
        <a:solidFill>
          <a:srgbClr val="FF0000">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s-CL" sz="2400" kern="1200"/>
        </a:p>
      </dsp:txBody>
      <dsp:txXfrm>
        <a:off x="3434749" y="629448"/>
        <a:ext cx="296740" cy="405993"/>
      </dsp:txXfrm>
    </dsp:sp>
    <dsp:sp modelId="{674F1ADE-C37C-45B7-B90B-9D911DD376AA}">
      <dsp:nvSpPr>
        <dsp:cNvPr id="0" name=""/>
        <dsp:cNvSpPr/>
      </dsp:nvSpPr>
      <dsp:spPr>
        <a:xfrm>
          <a:off x="3653316" y="1592296"/>
          <a:ext cx="539526" cy="539526"/>
        </a:xfrm>
        <a:prstGeom prst="downArrow">
          <a:avLst>
            <a:gd name="adj1" fmla="val 55000"/>
            <a:gd name="adj2" fmla="val 45000"/>
          </a:avLst>
        </a:prstGeom>
        <a:solidFill>
          <a:srgbClr val="FF0000">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s-CL" sz="2400" kern="1200"/>
        </a:p>
      </dsp:txBody>
      <dsp:txXfrm>
        <a:off x="3774709" y="1592296"/>
        <a:ext cx="296740" cy="40599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L"/>
          </a:p>
        </p:txBody>
      </p:sp>
      <p:sp>
        <p:nvSpPr>
          <p:cNvPr id="4" name="3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3182705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4026641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1210714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1994615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6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8" name="7 Marcador de pie de página"/>
          <p:cNvSpPr>
            <a:spLocks noGrp="1"/>
          </p:cNvSpPr>
          <p:nvPr>
            <p:ph type="ftr" sz="quarter" idx="11"/>
          </p:nvPr>
        </p:nvSpPr>
        <p:spPr/>
        <p:txBody>
          <a:bodyPr/>
          <a:lstStyle/>
          <a:p>
            <a:endParaRPr lang="es-CL"/>
          </a:p>
        </p:txBody>
      </p:sp>
      <p:sp>
        <p:nvSpPr>
          <p:cNvPr id="9" name="8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456132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4" name="3 Marcador de pie de página"/>
          <p:cNvSpPr>
            <a:spLocks noGrp="1"/>
          </p:cNvSpPr>
          <p:nvPr>
            <p:ph type="ftr" sz="quarter" idx="11"/>
          </p:nvPr>
        </p:nvSpPr>
        <p:spPr/>
        <p:txBody>
          <a:bodyPr/>
          <a:lstStyle/>
          <a:p>
            <a:endParaRPr lang="es-CL"/>
          </a:p>
        </p:txBody>
      </p:sp>
      <p:sp>
        <p:nvSpPr>
          <p:cNvPr id="5" name="4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966737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3" name="2 Marcador de pie de página"/>
          <p:cNvSpPr>
            <a:spLocks noGrp="1"/>
          </p:cNvSpPr>
          <p:nvPr>
            <p:ph type="ftr" sz="quarter" idx="11"/>
          </p:nvPr>
        </p:nvSpPr>
        <p:spPr/>
        <p:txBody>
          <a:bodyPr/>
          <a:lstStyle/>
          <a:p>
            <a:endParaRPr lang="es-CL"/>
          </a:p>
        </p:txBody>
      </p:sp>
      <p:sp>
        <p:nvSpPr>
          <p:cNvPr id="4" name="3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93503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280443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2195451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4131790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10"/>
          </p:nvPr>
        </p:nvSpPr>
        <p:spPr/>
        <p:txBody>
          <a:bodyPr/>
          <a:lstStyle/>
          <a:p>
            <a:fld id="{C44E6092-72EA-46FD-875E-090EB2DDC470}" type="datetimeFigureOut">
              <a:rPr lang="es-CL" smtClean="0"/>
              <a:t>22-04-2016</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C9E13181-7C7B-4AD5-84E0-24B504EA6DBF}" type="slidenum">
              <a:rPr lang="es-CL" smtClean="0"/>
              <a:t>‹Nº›</a:t>
            </a:fld>
            <a:endParaRPr lang="es-CL"/>
          </a:p>
        </p:txBody>
      </p:sp>
    </p:spTree>
    <p:extLst>
      <p:ext uri="{BB962C8B-B14F-4D97-AF65-F5344CB8AC3E}">
        <p14:creationId xmlns:p14="http://schemas.microsoft.com/office/powerpoint/2010/main" val="1003775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L"/>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4E6092-72EA-46FD-875E-090EB2DDC470}" type="datetimeFigureOut">
              <a:rPr lang="es-CL" smtClean="0"/>
              <a:t>22-04-2016</a:t>
            </a:fld>
            <a:endParaRPr lang="es-C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E13181-7C7B-4AD5-84E0-24B504EA6DBF}" type="slidenum">
              <a:rPr lang="es-CL" smtClean="0"/>
              <a:t>‹Nº›</a:t>
            </a:fld>
            <a:endParaRPr lang="es-CL"/>
          </a:p>
        </p:txBody>
      </p:sp>
    </p:spTree>
    <p:extLst>
      <p:ext uri="{BB962C8B-B14F-4D97-AF65-F5344CB8AC3E}">
        <p14:creationId xmlns:p14="http://schemas.microsoft.com/office/powerpoint/2010/main" val="3014197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Ejemplo%20de%20problemas%20matem&#225;ticos.doc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png"/><Relationship Id="rId7" Type="http://schemas.openxmlformats.org/officeDocument/2006/relationships/diagramQuickStyle" Target="../diagrams/quickStyle1.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1.png"/><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Ejemplo-de-Prueba-de-comprensi&#243;n-lectora.doc"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Prueba%20basada%20en%20el%20modelo%20funcional.doc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mineduc.cl/usuarios/media/doc/201210181032410.CLectora2Medio.pdf" TargetMode="External"/><Relationship Id="rId2" Type="http://schemas.openxmlformats.org/officeDocument/2006/relationships/hyperlink" Target="http://www.mineduc.cl/usuarios/media/doc/201309241132180.ComprensionLectora1eroMedioActualizadoPME2014.pdf" TargetMode="External"/><Relationship Id="rId1" Type="http://schemas.openxmlformats.org/officeDocument/2006/relationships/slideLayout" Target="../slideLayouts/slideLayout2.xml"/><Relationship Id="rId5" Type="http://schemas.openxmlformats.org/officeDocument/2006/relationships/hyperlink" Target="http://www.mineduc.cl/usuarios/media/doc/201207041818120.CL_4.pdf" TargetMode="External"/><Relationship Id="rId4" Type="http://schemas.openxmlformats.org/officeDocument/2006/relationships/hyperlink" Target="http://www.mineduc.cl/usuarios/media/doc/201210181033480.CLectora3Medio.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05272" y="1556792"/>
            <a:ext cx="8638728" cy="1080120"/>
          </a:xfrm>
        </p:spPr>
        <p:txBody>
          <a:bodyPr>
            <a:noAutofit/>
          </a:bodyPr>
          <a:lstStyle/>
          <a:p>
            <a:r>
              <a:rPr lang="es-CL" sz="4000" b="1" dirty="0"/>
              <a:t>La comprensión del discurso: algunas malas prácticas y algunas soluciones</a:t>
            </a:r>
          </a:p>
        </p:txBody>
      </p:sp>
      <p:sp>
        <p:nvSpPr>
          <p:cNvPr id="3" name="2 Subtítulo"/>
          <p:cNvSpPr>
            <a:spLocks noGrp="1"/>
          </p:cNvSpPr>
          <p:nvPr>
            <p:ph type="subTitle" idx="1"/>
          </p:nvPr>
        </p:nvSpPr>
        <p:spPr>
          <a:xfrm>
            <a:off x="5652120" y="3886200"/>
            <a:ext cx="2120280" cy="766936"/>
          </a:xfrm>
        </p:spPr>
        <p:txBody>
          <a:bodyPr>
            <a:normAutofit/>
          </a:bodyPr>
          <a:lstStyle/>
          <a:p>
            <a:r>
              <a:rPr lang="es-CL" sz="2000" b="1" dirty="0" smtClean="0">
                <a:solidFill>
                  <a:schemeClr val="tx1"/>
                </a:solidFill>
              </a:rPr>
              <a:t>29 abril de 2016</a:t>
            </a:r>
          </a:p>
          <a:p>
            <a:r>
              <a:rPr lang="es-CL" sz="2000" b="1" dirty="0" smtClean="0">
                <a:solidFill>
                  <a:schemeClr val="tx1"/>
                </a:solidFill>
              </a:rPr>
              <a:t>Dr. Omar Sabaj M.</a:t>
            </a:r>
            <a:endParaRPr lang="es-CL" sz="2000" b="1" dirty="0">
              <a:solidFill>
                <a:schemeClr val="tx1"/>
              </a:solidFill>
            </a:endParaRPr>
          </a:p>
        </p:txBody>
      </p:sp>
      <p:pic>
        <p:nvPicPr>
          <p:cNvPr id="4" name="3 Imagen"/>
          <p:cNvPicPr/>
          <p:nvPr/>
        </p:nvPicPr>
        <p:blipFill>
          <a:blip r:embed="rId2">
            <a:extLst>
              <a:ext uri="{28A0092B-C50C-407E-A947-70E740481C1C}">
                <a14:useLocalDpi xmlns:a14="http://schemas.microsoft.com/office/drawing/2010/main" val="0"/>
              </a:ext>
            </a:extLst>
          </a:blip>
          <a:stretch>
            <a:fillRect/>
          </a:stretch>
        </p:blipFill>
        <p:spPr>
          <a:xfrm>
            <a:off x="7074585" y="0"/>
            <a:ext cx="2069415" cy="1080120"/>
          </a:xfrm>
          <a:prstGeom prst="rect">
            <a:avLst/>
          </a:prstGeom>
        </p:spPr>
      </p:pic>
      <p:pic>
        <p:nvPicPr>
          <p:cNvPr id="5" name="0 Imagen"/>
          <p:cNvPicPr/>
          <p:nvPr/>
        </p:nvPicPr>
        <p:blipFill>
          <a:blip r:embed="rId3" cstate="print">
            <a:extLst>
              <a:ext uri="{28A0092B-C50C-407E-A947-70E740481C1C}">
                <a14:useLocalDpi xmlns:a14="http://schemas.microsoft.com/office/drawing/2010/main" val="0"/>
              </a:ext>
            </a:extLst>
          </a:blip>
          <a:stretch>
            <a:fillRect/>
          </a:stretch>
        </p:blipFill>
        <p:spPr>
          <a:xfrm>
            <a:off x="0" y="3325634"/>
            <a:ext cx="1017265" cy="1084697"/>
          </a:xfrm>
          <a:prstGeom prst="rect">
            <a:avLst/>
          </a:prstGeom>
        </p:spPr>
      </p:pic>
      <p:sp>
        <p:nvSpPr>
          <p:cNvPr id="6" name="5 CuadroTexto"/>
          <p:cNvSpPr txBox="1"/>
          <p:nvPr/>
        </p:nvSpPr>
        <p:spPr>
          <a:xfrm>
            <a:off x="2195736" y="3140968"/>
            <a:ext cx="6417864" cy="369332"/>
          </a:xfrm>
          <a:prstGeom prst="rect">
            <a:avLst/>
          </a:prstGeom>
          <a:noFill/>
        </p:spPr>
        <p:txBody>
          <a:bodyPr wrap="square" rtlCol="0">
            <a:spAutoFit/>
          </a:bodyPr>
          <a:lstStyle/>
          <a:p>
            <a:r>
              <a:rPr lang="es-CL" b="1" dirty="0"/>
              <a:t>Seminario </a:t>
            </a:r>
            <a:r>
              <a:rPr lang="es-CL" b="1" dirty="0" smtClean="0"/>
              <a:t>: Actualización </a:t>
            </a:r>
            <a:r>
              <a:rPr lang="es-CL" b="1" dirty="0"/>
              <a:t>en lenguaje matemática y evaluación</a:t>
            </a:r>
          </a:p>
        </p:txBody>
      </p:sp>
      <p:pic>
        <p:nvPicPr>
          <p:cNvPr id="7" name="6 Imagen" descr="C:\Users\Omar\Dropbox\Revista Logos 2012\Diseños Logos\logoulsByN.jpg"/>
          <p:cNvPicPr/>
          <p:nvPr/>
        </p:nvPicPr>
        <p:blipFill>
          <a:blip r:embed="rId4"/>
          <a:srcRect/>
          <a:stretch>
            <a:fillRect/>
          </a:stretch>
        </p:blipFill>
        <p:spPr bwMode="auto">
          <a:xfrm>
            <a:off x="5895230" y="69005"/>
            <a:ext cx="1179355" cy="1080120"/>
          </a:xfrm>
          <a:prstGeom prst="rect">
            <a:avLst/>
          </a:prstGeom>
          <a:noFill/>
          <a:ln w="9525">
            <a:noFill/>
            <a:miter lim="800000"/>
            <a:headEnd/>
            <a:tailEnd/>
          </a:ln>
        </p:spPr>
      </p:pic>
    </p:spTree>
    <p:extLst>
      <p:ext uri="{BB962C8B-B14F-4D97-AF65-F5344CB8AC3E}">
        <p14:creationId xmlns:p14="http://schemas.microsoft.com/office/powerpoint/2010/main" val="15579899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3538736" cy="994122"/>
          </a:xfrm>
        </p:spPr>
        <p:txBody>
          <a:bodyPr/>
          <a:lstStyle/>
          <a:p>
            <a:r>
              <a:rPr lang="es-CL" dirty="0" smtClean="0"/>
              <a:t>Esquema</a:t>
            </a:r>
            <a:endParaRPr lang="es-CL" dirty="0"/>
          </a:p>
        </p:txBody>
      </p:sp>
      <p:sp>
        <p:nvSpPr>
          <p:cNvPr id="3" name="2 Marcador de contenido"/>
          <p:cNvSpPr>
            <a:spLocks noGrp="1"/>
          </p:cNvSpPr>
          <p:nvPr>
            <p:ph idx="1"/>
          </p:nvPr>
        </p:nvSpPr>
        <p:spPr>
          <a:xfrm>
            <a:off x="683568" y="1556792"/>
            <a:ext cx="7632848" cy="3528392"/>
          </a:xfrm>
        </p:spPr>
        <p:txBody>
          <a:bodyPr>
            <a:normAutofit/>
          </a:bodyPr>
          <a:lstStyle/>
          <a:p>
            <a:r>
              <a:rPr lang="es-CL" sz="2000" b="1" dirty="0" smtClean="0"/>
              <a:t>La comprensión del discurso y el desarrollo de los países</a:t>
            </a:r>
          </a:p>
          <a:p>
            <a:r>
              <a:rPr lang="es-CL" sz="2000" b="1" dirty="0" smtClean="0"/>
              <a:t>Dos formas de entender la comprensión</a:t>
            </a:r>
          </a:p>
          <a:p>
            <a:r>
              <a:rPr lang="es-CL" sz="2000" b="1" dirty="0" smtClean="0"/>
              <a:t>El modelo cognitivo</a:t>
            </a:r>
          </a:p>
          <a:p>
            <a:r>
              <a:rPr lang="es-CL" sz="2000" b="1" dirty="0" smtClean="0"/>
              <a:t>El modelo funcional</a:t>
            </a:r>
          </a:p>
          <a:p>
            <a:r>
              <a:rPr lang="es-CL" sz="2000" b="1" dirty="0" smtClean="0"/>
              <a:t>Malas prácticas asociadas al modelo cognitivo</a:t>
            </a:r>
            <a:r>
              <a:rPr lang="es-CL" sz="2000" b="1" dirty="0" smtClean="0">
                <a:sym typeface="Wingdings" panose="05000000000000000000" pitchFamily="2" charset="2"/>
              </a:rPr>
              <a:t> Algunas soluciones</a:t>
            </a:r>
            <a:endParaRPr lang="es-CL" sz="2000" b="1" dirty="0" smtClean="0"/>
          </a:p>
          <a:p>
            <a:r>
              <a:rPr lang="es-CL" sz="2000" b="1" dirty="0" smtClean="0"/>
              <a:t>Malas prácticas asociadas al modelo funcional</a:t>
            </a:r>
            <a:r>
              <a:rPr lang="es-CL" sz="2000" b="1" dirty="0" smtClean="0">
                <a:sym typeface="Wingdings" panose="05000000000000000000" pitchFamily="2" charset="2"/>
              </a:rPr>
              <a:t> Algunas soluciones</a:t>
            </a:r>
          </a:p>
          <a:p>
            <a:r>
              <a:rPr lang="es-CL" sz="2000" b="1" dirty="0" smtClean="0">
                <a:sym typeface="Wingdings" panose="05000000000000000000" pitchFamily="2" charset="2"/>
              </a:rPr>
              <a:t>Cierre</a:t>
            </a:r>
            <a:endParaRPr lang="es-CL" sz="2000" b="1" dirty="0"/>
          </a:p>
        </p:txBody>
      </p:sp>
    </p:spTree>
    <p:extLst>
      <p:ext uri="{BB962C8B-B14F-4D97-AF65-F5344CB8AC3E}">
        <p14:creationId xmlns:p14="http://schemas.microsoft.com/office/powerpoint/2010/main" val="36044953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txBody>
          <a:bodyPr/>
          <a:lstStyle/>
          <a:p>
            <a:endParaRPr lang="es-CL"/>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 y="476672"/>
            <a:ext cx="9285131" cy="6381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27300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txBody>
          <a:bodyPr/>
          <a:lstStyle/>
          <a:p>
            <a:endParaRPr lang="es-CL"/>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567" y="188641"/>
            <a:ext cx="10657184" cy="612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6648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txBody>
          <a:bodyPr/>
          <a:lstStyle/>
          <a:p>
            <a:endParaRPr lang="es-CL"/>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688" y="0"/>
            <a:ext cx="1301115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85433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txBody>
          <a:bodyPr/>
          <a:lstStyle/>
          <a:p>
            <a:endParaRPr lang="es-CL"/>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00" y="0"/>
            <a:ext cx="1301115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06043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txBody>
          <a:bodyPr/>
          <a:lstStyle/>
          <a:p>
            <a:endParaRPr lang="es-CL"/>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720" y="404664"/>
            <a:ext cx="1301115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5362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74638"/>
            <a:ext cx="8784976" cy="562074"/>
          </a:xfrm>
        </p:spPr>
        <p:txBody>
          <a:bodyPr>
            <a:normAutofit fontScale="90000"/>
          </a:bodyPr>
          <a:lstStyle/>
          <a:p>
            <a:r>
              <a:rPr lang="es-CL" dirty="0" smtClean="0"/>
              <a:t>Dos modelos para entender la comprensión</a:t>
            </a:r>
            <a:endParaRPr lang="es-CL" dirty="0"/>
          </a:p>
        </p:txBody>
      </p:sp>
      <p:sp>
        <p:nvSpPr>
          <p:cNvPr id="3" name="2 Marcador de contenido"/>
          <p:cNvSpPr>
            <a:spLocks noGrp="1"/>
          </p:cNvSpPr>
          <p:nvPr>
            <p:ph idx="1"/>
          </p:nvPr>
        </p:nvSpPr>
        <p:spPr>
          <a:xfrm>
            <a:off x="107504" y="1340768"/>
            <a:ext cx="9036496" cy="5400600"/>
          </a:xfrm>
        </p:spPr>
        <p:txBody>
          <a:bodyPr>
            <a:normAutofit fontScale="70000" lnSpcReduction="20000"/>
          </a:bodyPr>
          <a:lstStyle/>
          <a:p>
            <a:pPr marL="0" indent="0">
              <a:buNone/>
            </a:pPr>
            <a:r>
              <a:rPr lang="es-CL" b="1" dirty="0" smtClean="0"/>
              <a:t>El modelo cognitivo</a:t>
            </a:r>
            <a:endParaRPr lang="es-CL" b="1" dirty="0" smtClean="0">
              <a:sym typeface="Wingdings" panose="05000000000000000000" pitchFamily="2" charset="2"/>
            </a:endParaRPr>
          </a:p>
          <a:p>
            <a:pPr marL="0" indent="0">
              <a:buNone/>
            </a:pPr>
            <a:endParaRPr lang="es-CL" dirty="0" smtClean="0"/>
          </a:p>
          <a:p>
            <a:pPr marL="0" indent="0">
              <a:buNone/>
            </a:pPr>
            <a:r>
              <a:rPr lang="es-CL" dirty="0" smtClean="0"/>
              <a:t>La </a:t>
            </a:r>
            <a:r>
              <a:rPr lang="es-CL" dirty="0"/>
              <a:t>comprensión del discurso es una actividad intelectual a través de la cual un </a:t>
            </a:r>
            <a:r>
              <a:rPr lang="es-CL" dirty="0" smtClean="0"/>
              <a:t>sujeto construye </a:t>
            </a:r>
            <a:r>
              <a:rPr lang="es-CL" dirty="0"/>
              <a:t>una representación del significado de un texto </a:t>
            </a:r>
            <a:endParaRPr lang="es-CL" dirty="0" smtClean="0"/>
          </a:p>
          <a:p>
            <a:pPr marL="0" indent="0">
              <a:buNone/>
            </a:pPr>
            <a:endParaRPr lang="es-CL" dirty="0" smtClean="0"/>
          </a:p>
          <a:p>
            <a:pPr marL="0" indent="0">
              <a:buNone/>
            </a:pPr>
            <a:r>
              <a:rPr lang="es-CL" dirty="0" smtClean="0"/>
              <a:t>Esta </a:t>
            </a:r>
            <a:r>
              <a:rPr lang="es-CL" dirty="0"/>
              <a:t>construcción depende, entre muchos otros factores, de los conocimientos previos del sujeto respecto del contenido del texto</a:t>
            </a:r>
            <a:r>
              <a:rPr lang="es-CL" dirty="0" smtClean="0"/>
              <a:t>.</a:t>
            </a:r>
          </a:p>
          <a:p>
            <a:pPr marL="0" indent="0">
              <a:buNone/>
            </a:pPr>
            <a:endParaRPr lang="es-CL" dirty="0"/>
          </a:p>
          <a:p>
            <a:pPr marL="0" indent="0">
              <a:buNone/>
            </a:pPr>
            <a:r>
              <a:rPr lang="es-CL" dirty="0" smtClean="0"/>
              <a:t>Comprensión de lectura versus comprensión del discurso</a:t>
            </a:r>
          </a:p>
          <a:p>
            <a:pPr marL="0" indent="0">
              <a:buNone/>
            </a:pPr>
            <a:endParaRPr lang="es-CL" dirty="0"/>
          </a:p>
          <a:p>
            <a:r>
              <a:rPr lang="es-CL" dirty="0"/>
              <a:t>La comprensión del discurso media todo aprendizaje y por lo tanto no puede ser responsabilidad único del profesor del subsector de Lenguaje y </a:t>
            </a:r>
            <a:r>
              <a:rPr lang="es-CL" dirty="0" smtClean="0"/>
              <a:t>comunicación </a:t>
            </a:r>
            <a:r>
              <a:rPr lang="es-CL" dirty="0" smtClean="0">
                <a:hlinkClick r:id="rId2" action="ppaction://hlinkfile"/>
              </a:rPr>
              <a:t>(Ejemplos de problemas matemáticos)</a:t>
            </a:r>
            <a:endParaRPr lang="es-CL" dirty="0"/>
          </a:p>
          <a:p>
            <a:r>
              <a:rPr lang="es-CL" dirty="0"/>
              <a:t>La comprensión de lectura supone una visión pasiva de la actividad de comprender un discurso. En esta visión se asume que aquél que pueda decodificar el sistema puede comprender el discurso (Analfabetismo real versus analfabetismo funcional)</a:t>
            </a:r>
          </a:p>
          <a:p>
            <a:pPr marL="0" indent="0">
              <a:buNone/>
            </a:pPr>
            <a:endParaRPr lang="es-CL" dirty="0"/>
          </a:p>
          <a:p>
            <a:pPr marL="0" indent="0">
              <a:buNone/>
            </a:pPr>
            <a:endParaRPr lang="es-CL" dirty="0"/>
          </a:p>
          <a:p>
            <a:pPr marL="0" indent="0">
              <a:buNone/>
            </a:pPr>
            <a:endParaRPr lang="es-CL" dirty="0"/>
          </a:p>
        </p:txBody>
      </p:sp>
    </p:spTree>
    <p:extLst>
      <p:ext uri="{BB962C8B-B14F-4D97-AF65-F5344CB8AC3E}">
        <p14:creationId xmlns:p14="http://schemas.microsoft.com/office/powerpoint/2010/main" val="33517482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187624" y="274638"/>
            <a:ext cx="7499176" cy="994122"/>
          </a:xfrm>
        </p:spPr>
        <p:txBody>
          <a:bodyPr>
            <a:normAutofit fontScale="90000"/>
          </a:bodyPr>
          <a:lstStyle/>
          <a:p>
            <a:r>
              <a:rPr lang="es-CL" sz="2700" b="1" dirty="0" smtClean="0"/>
              <a:t>La estructura del lenguaje: Redes, árboles y secuencias</a:t>
            </a:r>
            <a:r>
              <a:rPr lang="es-CL" b="1" dirty="0" smtClean="0"/>
              <a:t/>
            </a:r>
            <a:br>
              <a:rPr lang="es-CL" b="1" dirty="0" smtClean="0"/>
            </a:br>
            <a:endParaRPr lang="es-CL" b="1"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35" y="1754770"/>
            <a:ext cx="2324708"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2016" y="4003112"/>
            <a:ext cx="1723653" cy="1841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3001" y="4293096"/>
            <a:ext cx="5700999" cy="760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4 Diagrama"/>
          <p:cNvGraphicFramePr/>
          <p:nvPr>
            <p:extLst>
              <p:ext uri="{D42A27DB-BD31-4B8C-83A1-F6EECF244321}">
                <p14:modId xmlns:p14="http://schemas.microsoft.com/office/powerpoint/2010/main" val="2965698910"/>
              </p:ext>
            </p:extLst>
          </p:nvPr>
        </p:nvGraphicFramePr>
        <p:xfrm>
          <a:off x="2699792" y="980728"/>
          <a:ext cx="4532804" cy="27668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84673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48649" y="55418"/>
            <a:ext cx="8229600" cy="1143000"/>
          </a:xfrm>
        </p:spPr>
        <p:txBody>
          <a:bodyPr>
            <a:normAutofit/>
          </a:bodyPr>
          <a:lstStyle/>
          <a:p>
            <a:r>
              <a:rPr lang="es-CL" sz="2500" dirty="0" smtClean="0"/>
              <a:t>Redes: representan la estructura el conocimiento conceptual</a:t>
            </a:r>
            <a:endParaRPr lang="es-CL" sz="2500" dirty="0"/>
          </a:p>
        </p:txBody>
      </p:sp>
      <p:sp>
        <p:nvSpPr>
          <p:cNvPr id="3" name="2 Marcador de contenido"/>
          <p:cNvSpPr>
            <a:spLocks noGrp="1"/>
          </p:cNvSpPr>
          <p:nvPr>
            <p:ph idx="1"/>
          </p:nvPr>
        </p:nvSpPr>
        <p:spPr/>
        <p:txBody>
          <a:bodyPr/>
          <a:lstStyle/>
          <a:p>
            <a:endParaRPr lang="es-CL"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720"/>
            <a:ext cx="9140039" cy="5588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9342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L" sz="2400" dirty="0" smtClean="0"/>
              <a:t>Secuencias: Es el material lingüístico lineal (texto) con el que se expresan las estructuras cognitivas  jerárquicas</a:t>
            </a:r>
            <a:endParaRPr lang="es-CL" sz="2400" dirty="0"/>
          </a:p>
        </p:txBody>
      </p:sp>
      <p:sp>
        <p:nvSpPr>
          <p:cNvPr id="3" name="2 Marcador de contenido"/>
          <p:cNvSpPr>
            <a:spLocks noGrp="1"/>
          </p:cNvSpPr>
          <p:nvPr>
            <p:ph idx="1"/>
          </p:nvPr>
        </p:nvSpPr>
        <p:spPr>
          <a:xfrm>
            <a:off x="611560" y="1988840"/>
            <a:ext cx="8532440" cy="4137323"/>
          </a:xfrm>
        </p:spPr>
        <p:txBody>
          <a:bodyPr>
            <a:normAutofit/>
          </a:bodyPr>
          <a:lstStyle/>
          <a:p>
            <a:pPr marL="0" indent="0">
              <a:buNone/>
            </a:pPr>
            <a:r>
              <a:rPr lang="es-CL" dirty="0"/>
              <a:t>En el corazón del bosque vivían tres cerditos que eran </a:t>
            </a:r>
            <a:r>
              <a:rPr lang="es-CL" dirty="0" smtClean="0"/>
              <a:t>hermanos</a:t>
            </a:r>
            <a:r>
              <a:rPr lang="es-CL" dirty="0"/>
              <a:t> </a:t>
            </a:r>
            <a:r>
              <a:rPr lang="es-CL" dirty="0" smtClean="0"/>
              <a:t>/ Tres cerditos, que eran hermanos, vivían en el corazón del bosque. </a:t>
            </a:r>
          </a:p>
          <a:p>
            <a:pPr marL="0" indent="0">
              <a:buNone/>
            </a:pPr>
            <a:endParaRPr lang="es-CL" dirty="0" smtClean="0"/>
          </a:p>
          <a:p>
            <a:pPr marL="0" indent="0">
              <a:buNone/>
            </a:pPr>
            <a:r>
              <a:rPr lang="es-CL" dirty="0" smtClean="0"/>
              <a:t>El lobo persiguió al cerdito pequeño por el bosque/ Por el bosque, el cerdito pequeño fue perseguido por el lobo</a:t>
            </a:r>
          </a:p>
          <a:p>
            <a:pPr marL="0" indent="0">
              <a:buNone/>
            </a:pPr>
            <a:endParaRPr lang="es-CL" dirty="0" smtClean="0"/>
          </a:p>
          <a:p>
            <a:pPr marL="0" indent="0">
              <a:buNone/>
            </a:pPr>
            <a:endParaRPr lang="es-CL" dirty="0"/>
          </a:p>
          <a:p>
            <a:pPr marL="0" indent="0">
              <a:buNone/>
            </a:pPr>
            <a:endParaRPr lang="es-CL" dirty="0" smtClean="0"/>
          </a:p>
        </p:txBody>
      </p:sp>
    </p:spTree>
    <p:extLst>
      <p:ext uri="{BB962C8B-B14F-4D97-AF65-F5344CB8AC3E}">
        <p14:creationId xmlns:p14="http://schemas.microsoft.com/office/powerpoint/2010/main" val="21099007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a:spLocks noGrp="1"/>
          </p:cNvSpPr>
          <p:nvPr>
            <p:ph type="title"/>
          </p:nvPr>
        </p:nvSpPr>
        <p:spPr>
          <a:xfrm>
            <a:off x="948649" y="55418"/>
            <a:ext cx="8229600" cy="1143000"/>
          </a:xfrm>
        </p:spPr>
        <p:txBody>
          <a:bodyPr>
            <a:normAutofit/>
          </a:bodyPr>
          <a:lstStyle/>
          <a:p>
            <a:r>
              <a:rPr lang="es-CL" sz="2500" dirty="0" smtClean="0"/>
              <a:t>Árboles: Es la estructura mental con la que se representa el conocimiento conceptual</a:t>
            </a:r>
            <a:endParaRPr lang="es-CL" sz="2500" dirty="0"/>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268760"/>
            <a:ext cx="7560840" cy="5236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2786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smtClean="0"/>
              <a:t>Variables que afectan la comprensión del discurso</a:t>
            </a:r>
            <a:endParaRPr lang="es-CL" dirty="0"/>
          </a:p>
        </p:txBody>
      </p:sp>
      <p:sp>
        <p:nvSpPr>
          <p:cNvPr id="3" name="2 Marcador de contenido"/>
          <p:cNvSpPr>
            <a:spLocks noGrp="1"/>
          </p:cNvSpPr>
          <p:nvPr>
            <p:ph idx="1"/>
          </p:nvPr>
        </p:nvSpPr>
        <p:spPr/>
        <p:txBody>
          <a:bodyPr>
            <a:normAutofit fontScale="92500" lnSpcReduction="20000"/>
          </a:bodyPr>
          <a:lstStyle/>
          <a:p>
            <a:r>
              <a:rPr lang="es-CL" dirty="0"/>
              <a:t>Los conocimientos previos del lector</a:t>
            </a:r>
          </a:p>
          <a:p>
            <a:r>
              <a:rPr lang="es-CL" dirty="0"/>
              <a:t>Los propósitos de lectura</a:t>
            </a:r>
          </a:p>
          <a:p>
            <a:r>
              <a:rPr lang="es-CL" dirty="0"/>
              <a:t>El tipo de texto</a:t>
            </a:r>
          </a:p>
          <a:p>
            <a:r>
              <a:rPr lang="es-CL" dirty="0" smtClean="0"/>
              <a:t>El grado de especialización del conocimiento que se expresa en el texto</a:t>
            </a:r>
            <a:endParaRPr lang="es-CL" dirty="0"/>
          </a:p>
          <a:p>
            <a:pPr marL="0" indent="0">
              <a:buNone/>
            </a:pPr>
            <a:r>
              <a:rPr lang="es-CL" dirty="0" smtClean="0"/>
              <a:t>--------------</a:t>
            </a:r>
          </a:p>
          <a:p>
            <a:r>
              <a:rPr lang="es-CL" dirty="0"/>
              <a:t>Esto supone una dificultad para evaluar la comprensión: como todos los sujetos tienen conocimientos distintos, todos realizan una representación distinta de un mismo texto.</a:t>
            </a:r>
          </a:p>
          <a:p>
            <a:pPr marL="0" indent="0">
              <a:buNone/>
            </a:pPr>
            <a:endParaRPr lang="es-CL" dirty="0"/>
          </a:p>
        </p:txBody>
      </p:sp>
    </p:spTree>
    <p:extLst>
      <p:ext uri="{BB962C8B-B14F-4D97-AF65-F5344CB8AC3E}">
        <p14:creationId xmlns:p14="http://schemas.microsoft.com/office/powerpoint/2010/main" val="36965974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smtClean="0"/>
              <a:t>Niveles y dimensiones del modelo cognitivo</a:t>
            </a:r>
            <a:endParaRPr lang="es-CL" dirty="0"/>
          </a:p>
        </p:txBody>
      </p:sp>
      <p:sp>
        <p:nvSpPr>
          <p:cNvPr id="3" name="2 Marcador de contenido"/>
          <p:cNvSpPr>
            <a:spLocks noGrp="1"/>
          </p:cNvSpPr>
          <p:nvPr>
            <p:ph idx="1"/>
          </p:nvPr>
        </p:nvSpPr>
        <p:spPr/>
        <p:txBody>
          <a:bodyPr>
            <a:normAutofit fontScale="92500" lnSpcReduction="10000"/>
          </a:bodyPr>
          <a:lstStyle/>
          <a:p>
            <a:pPr marL="0" indent="0">
              <a:buNone/>
            </a:pPr>
            <a:r>
              <a:rPr lang="es-CL" dirty="0" smtClean="0"/>
              <a:t>La comprensión del discurso se realiza en niveles y dimensiones:</a:t>
            </a:r>
          </a:p>
          <a:p>
            <a:pPr marL="0" indent="0">
              <a:buNone/>
            </a:pPr>
            <a:endParaRPr lang="es-CL" dirty="0" smtClean="0"/>
          </a:p>
          <a:p>
            <a:pPr marL="0" indent="0">
              <a:buNone/>
            </a:pPr>
            <a:r>
              <a:rPr lang="es-CL" dirty="0" smtClean="0"/>
              <a:t>Nivel local: se construye el significado a partir de las unidades menores (oraciones y proposiciones</a:t>
            </a:r>
          </a:p>
          <a:p>
            <a:pPr marL="0" indent="0">
              <a:buNone/>
            </a:pPr>
            <a:endParaRPr lang="es-CL" dirty="0"/>
          </a:p>
          <a:p>
            <a:pPr marL="0" indent="0">
              <a:buNone/>
            </a:pPr>
            <a:r>
              <a:rPr lang="es-CL" dirty="0" smtClean="0"/>
              <a:t>Nivel global: se construye el significado global del texto a partir de los significados de las estructuras menores</a:t>
            </a:r>
            <a:endParaRPr lang="es-CL" dirty="0"/>
          </a:p>
        </p:txBody>
      </p:sp>
    </p:spTree>
    <p:extLst>
      <p:ext uri="{BB962C8B-B14F-4D97-AF65-F5344CB8AC3E}">
        <p14:creationId xmlns:p14="http://schemas.microsoft.com/office/powerpoint/2010/main" val="41456684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smtClean="0"/>
              <a:t>Niveles y dimensiones del modelo cognitivo</a:t>
            </a:r>
            <a:endParaRPr lang="es-CL" dirty="0"/>
          </a:p>
        </p:txBody>
      </p:sp>
      <p:sp>
        <p:nvSpPr>
          <p:cNvPr id="3" name="2 Marcador de contenido"/>
          <p:cNvSpPr>
            <a:spLocks noGrp="1"/>
          </p:cNvSpPr>
          <p:nvPr>
            <p:ph idx="1"/>
          </p:nvPr>
        </p:nvSpPr>
        <p:spPr/>
        <p:txBody>
          <a:bodyPr>
            <a:normAutofit lnSpcReduction="10000"/>
          </a:bodyPr>
          <a:lstStyle/>
          <a:p>
            <a:pPr marL="0" indent="0">
              <a:buNone/>
            </a:pPr>
            <a:r>
              <a:rPr lang="es-CL" dirty="0" smtClean="0"/>
              <a:t>Dimensión literal: Para construir el significado del texto el sujeto debe comprender el significado convencional de las unidades menores</a:t>
            </a:r>
          </a:p>
          <a:p>
            <a:pPr marL="0" indent="0">
              <a:buNone/>
            </a:pPr>
            <a:endParaRPr lang="es-CL" dirty="0" smtClean="0"/>
          </a:p>
          <a:p>
            <a:pPr marL="0" indent="0">
              <a:buNone/>
            </a:pPr>
            <a:r>
              <a:rPr lang="es-CL" dirty="0" smtClean="0"/>
              <a:t>Dimensión inferencial: El sujeto debe completar información faltante en el texto, la que se obtiene del </a:t>
            </a:r>
            <a:r>
              <a:rPr lang="es-CL" dirty="0" err="1" smtClean="0"/>
              <a:t>co</a:t>
            </a:r>
            <a:r>
              <a:rPr lang="es-CL" dirty="0" smtClean="0"/>
              <a:t>-texto y de sus conocimientos previos.</a:t>
            </a:r>
            <a:endParaRPr lang="es-CL" dirty="0"/>
          </a:p>
        </p:txBody>
      </p:sp>
    </p:spTree>
    <p:extLst>
      <p:ext uri="{BB962C8B-B14F-4D97-AF65-F5344CB8AC3E}">
        <p14:creationId xmlns:p14="http://schemas.microsoft.com/office/powerpoint/2010/main" val="21608285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smtClean="0"/>
              <a:t>Tipos de comprensión según el nivel y la dimensión</a:t>
            </a:r>
            <a:endParaRPr lang="es-CL"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57627459"/>
              </p:ext>
            </p:extLst>
          </p:nvPr>
        </p:nvGraphicFramePr>
        <p:xfrm>
          <a:off x="1619672" y="2132857"/>
          <a:ext cx="3902288" cy="2093290"/>
        </p:xfrm>
        <a:graphic>
          <a:graphicData uri="http://schemas.openxmlformats.org/drawingml/2006/table">
            <a:tbl>
              <a:tblPr firstRow="1" firstCol="1" bandRow="1">
                <a:tableStyleId>{F5AB1C69-6EDB-4FF4-983F-18BD219EF322}</a:tableStyleId>
              </a:tblPr>
              <a:tblGrid>
                <a:gridCol w="1951144"/>
                <a:gridCol w="1951144"/>
              </a:tblGrid>
              <a:tr h="507518">
                <a:tc>
                  <a:txBody>
                    <a:bodyPr/>
                    <a:lstStyle/>
                    <a:p>
                      <a:pPr>
                        <a:lnSpc>
                          <a:spcPct val="115000"/>
                        </a:lnSpc>
                        <a:spcAft>
                          <a:spcPts val="0"/>
                        </a:spcAft>
                      </a:pPr>
                      <a:r>
                        <a:rPr lang="es-CL" sz="2500">
                          <a:solidFill>
                            <a:schemeClr val="tx1"/>
                          </a:solidFill>
                          <a:effectLst/>
                        </a:rPr>
                        <a:t>Literal</a:t>
                      </a:r>
                      <a:endParaRPr lang="es-CL" sz="2500">
                        <a:solidFill>
                          <a:schemeClr val="tx1"/>
                        </a:solidFill>
                        <a:effectLst/>
                        <a:latin typeface="Calibri"/>
                        <a:ea typeface="Calibri"/>
                        <a:cs typeface="Times New Roman"/>
                      </a:endParaRPr>
                    </a:p>
                  </a:txBody>
                  <a:tcPr marL="68580" marR="68580" marT="0" marB="0">
                    <a:solidFill>
                      <a:srgbClr val="0070C0"/>
                    </a:solidFill>
                  </a:tcPr>
                </a:tc>
                <a:tc rowSpan="2">
                  <a:txBody>
                    <a:bodyPr/>
                    <a:lstStyle/>
                    <a:p>
                      <a:pPr>
                        <a:lnSpc>
                          <a:spcPct val="115000"/>
                        </a:lnSpc>
                        <a:spcAft>
                          <a:spcPts val="0"/>
                        </a:spcAft>
                      </a:pPr>
                      <a:r>
                        <a:rPr lang="es-CL" sz="2500" dirty="0">
                          <a:solidFill>
                            <a:schemeClr val="tx1"/>
                          </a:solidFill>
                          <a:effectLst/>
                        </a:rPr>
                        <a:t>Comprensión superficial</a:t>
                      </a:r>
                      <a:endParaRPr lang="es-CL" sz="2500" dirty="0">
                        <a:solidFill>
                          <a:schemeClr val="tx1"/>
                        </a:solidFill>
                        <a:effectLst/>
                        <a:latin typeface="Calibri"/>
                        <a:ea typeface="Calibri"/>
                        <a:cs typeface="Times New Roman"/>
                      </a:endParaRPr>
                    </a:p>
                  </a:txBody>
                  <a:tcPr marL="68580" marR="68580" marT="0" marB="0">
                    <a:solidFill>
                      <a:srgbClr val="0070C0"/>
                    </a:solidFill>
                  </a:tcPr>
                </a:tc>
              </a:tr>
              <a:tr h="539127">
                <a:tc>
                  <a:txBody>
                    <a:bodyPr/>
                    <a:lstStyle/>
                    <a:p>
                      <a:pPr>
                        <a:lnSpc>
                          <a:spcPct val="115000"/>
                        </a:lnSpc>
                        <a:spcAft>
                          <a:spcPts val="0"/>
                        </a:spcAft>
                      </a:pPr>
                      <a:r>
                        <a:rPr lang="es-CL" sz="2500">
                          <a:solidFill>
                            <a:schemeClr val="tx1"/>
                          </a:solidFill>
                          <a:effectLst/>
                        </a:rPr>
                        <a:t>Local</a:t>
                      </a:r>
                      <a:endParaRPr lang="es-CL" sz="2500">
                        <a:solidFill>
                          <a:schemeClr val="tx1"/>
                        </a:solidFill>
                        <a:effectLst/>
                        <a:latin typeface="Calibri"/>
                        <a:ea typeface="Calibri"/>
                        <a:cs typeface="Times New Roman"/>
                      </a:endParaRPr>
                    </a:p>
                  </a:txBody>
                  <a:tcPr marL="68580" marR="68580" marT="0" marB="0">
                    <a:solidFill>
                      <a:srgbClr val="0070C0"/>
                    </a:solidFill>
                  </a:tcPr>
                </a:tc>
                <a:tc vMerge="1">
                  <a:txBody>
                    <a:bodyPr/>
                    <a:lstStyle/>
                    <a:p>
                      <a:endParaRPr lang="es-CL"/>
                    </a:p>
                  </a:txBody>
                  <a:tcPr/>
                </a:tc>
              </a:tr>
              <a:tr h="507518">
                <a:tc>
                  <a:txBody>
                    <a:bodyPr/>
                    <a:lstStyle/>
                    <a:p>
                      <a:pPr>
                        <a:lnSpc>
                          <a:spcPct val="115000"/>
                        </a:lnSpc>
                        <a:spcAft>
                          <a:spcPts val="0"/>
                        </a:spcAft>
                      </a:pPr>
                      <a:r>
                        <a:rPr lang="es-CL" sz="2500">
                          <a:solidFill>
                            <a:schemeClr val="tx1"/>
                          </a:solidFill>
                          <a:effectLst/>
                        </a:rPr>
                        <a:t>Global</a:t>
                      </a:r>
                      <a:endParaRPr lang="es-CL" sz="2500">
                        <a:solidFill>
                          <a:schemeClr val="tx1"/>
                        </a:solidFill>
                        <a:effectLst/>
                        <a:latin typeface="Calibri"/>
                        <a:ea typeface="Calibri"/>
                        <a:cs typeface="Times New Roman"/>
                      </a:endParaRPr>
                    </a:p>
                  </a:txBody>
                  <a:tcPr marL="68580" marR="68580" marT="0" marB="0">
                    <a:solidFill>
                      <a:srgbClr val="0070C0"/>
                    </a:solidFill>
                  </a:tcPr>
                </a:tc>
                <a:tc rowSpan="2">
                  <a:txBody>
                    <a:bodyPr/>
                    <a:lstStyle/>
                    <a:p>
                      <a:pPr>
                        <a:lnSpc>
                          <a:spcPct val="115000"/>
                        </a:lnSpc>
                        <a:spcAft>
                          <a:spcPts val="0"/>
                        </a:spcAft>
                      </a:pPr>
                      <a:r>
                        <a:rPr lang="es-CL" sz="2500" b="1" dirty="0">
                          <a:solidFill>
                            <a:schemeClr val="tx1"/>
                          </a:solidFill>
                          <a:effectLst/>
                        </a:rPr>
                        <a:t>Comprensión profunda</a:t>
                      </a:r>
                      <a:endParaRPr lang="es-CL" sz="2500" b="1" dirty="0">
                        <a:solidFill>
                          <a:schemeClr val="tx1"/>
                        </a:solidFill>
                        <a:effectLst/>
                        <a:latin typeface="Calibri"/>
                        <a:ea typeface="Calibri"/>
                        <a:cs typeface="Times New Roman"/>
                      </a:endParaRPr>
                    </a:p>
                  </a:txBody>
                  <a:tcPr marL="68580" marR="68580" marT="0" marB="0">
                    <a:solidFill>
                      <a:srgbClr val="0070C0"/>
                    </a:solidFill>
                  </a:tcPr>
                </a:tc>
              </a:tr>
              <a:tr h="539127">
                <a:tc>
                  <a:txBody>
                    <a:bodyPr/>
                    <a:lstStyle/>
                    <a:p>
                      <a:pPr>
                        <a:lnSpc>
                          <a:spcPct val="115000"/>
                        </a:lnSpc>
                        <a:spcAft>
                          <a:spcPts val="0"/>
                        </a:spcAft>
                      </a:pPr>
                      <a:r>
                        <a:rPr lang="es-CL" sz="2500" dirty="0">
                          <a:solidFill>
                            <a:schemeClr val="tx1"/>
                          </a:solidFill>
                          <a:effectLst/>
                        </a:rPr>
                        <a:t>Inferencial</a:t>
                      </a:r>
                      <a:endParaRPr lang="es-CL" sz="2500" dirty="0">
                        <a:solidFill>
                          <a:schemeClr val="tx1"/>
                        </a:solidFill>
                        <a:effectLst/>
                        <a:latin typeface="Calibri"/>
                        <a:ea typeface="Calibri"/>
                        <a:cs typeface="Times New Roman"/>
                      </a:endParaRPr>
                    </a:p>
                  </a:txBody>
                  <a:tcPr marL="68580" marR="68580" marT="0" marB="0">
                    <a:solidFill>
                      <a:srgbClr val="0070C0"/>
                    </a:solidFill>
                  </a:tcPr>
                </a:tc>
                <a:tc vMerge="1">
                  <a:txBody>
                    <a:bodyPr/>
                    <a:lstStyle/>
                    <a:p>
                      <a:endParaRPr lang="es-CL"/>
                    </a:p>
                  </a:txBody>
                  <a:tcPr/>
                </a:tc>
              </a:tr>
            </a:tbl>
          </a:graphicData>
        </a:graphic>
      </p:graphicFrame>
    </p:spTree>
    <p:extLst>
      <p:ext uri="{BB962C8B-B14F-4D97-AF65-F5344CB8AC3E}">
        <p14:creationId xmlns:p14="http://schemas.microsoft.com/office/powerpoint/2010/main" val="117607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686800" cy="418058"/>
          </a:xfrm>
        </p:spPr>
        <p:txBody>
          <a:bodyPr>
            <a:normAutofit fontScale="90000"/>
          </a:bodyPr>
          <a:lstStyle/>
          <a:p>
            <a:r>
              <a:rPr lang="es-CL" dirty="0" smtClean="0"/>
              <a:t>Tipos de preguntas para evaluar la comprensión en el modelo cognitivo</a:t>
            </a:r>
            <a:endParaRPr lang="es-CL"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602367649"/>
              </p:ext>
            </p:extLst>
          </p:nvPr>
        </p:nvGraphicFramePr>
        <p:xfrm>
          <a:off x="251518" y="1094065"/>
          <a:ext cx="8640962" cy="5719311"/>
        </p:xfrm>
        <a:graphic>
          <a:graphicData uri="http://schemas.openxmlformats.org/drawingml/2006/table">
            <a:tbl>
              <a:tblPr firstRow="1" firstCol="1" lastRow="1" lastCol="1" bandRow="1" bandCol="1">
                <a:tableStyleId>{93296810-A885-4BE3-A3E7-6D5BEEA58F35}</a:tableStyleId>
              </a:tblPr>
              <a:tblGrid>
                <a:gridCol w="855294"/>
                <a:gridCol w="3892834"/>
                <a:gridCol w="3892834"/>
              </a:tblGrid>
              <a:tr h="212528">
                <a:tc>
                  <a:txBody>
                    <a:bodyPr/>
                    <a:lstStyle/>
                    <a:p>
                      <a:pPr>
                        <a:spcAft>
                          <a:spcPts val="0"/>
                        </a:spcAft>
                      </a:pPr>
                      <a:r>
                        <a:rPr lang="es-ES_tradnl" sz="1400" dirty="0">
                          <a:solidFill>
                            <a:schemeClr val="tx1"/>
                          </a:solidFill>
                          <a:effectLst/>
                        </a:rPr>
                        <a:t>Nivel</a:t>
                      </a:r>
                      <a:endParaRPr lang="es-CL" sz="1400" dirty="0">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a:solidFill>
                            <a:schemeClr val="tx1"/>
                          </a:solidFill>
                          <a:effectLst/>
                        </a:rPr>
                        <a:t>Tipo de pregunta</a:t>
                      </a:r>
                      <a:endParaRPr lang="es-CL" sz="1400">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a:solidFill>
                            <a:schemeClr val="tx1"/>
                          </a:solidFill>
                          <a:effectLst/>
                        </a:rPr>
                        <a:t>Tarea que debe realizar el lector</a:t>
                      </a:r>
                      <a:endParaRPr lang="es-CL" sz="1400">
                        <a:solidFill>
                          <a:schemeClr val="tx1"/>
                        </a:solidFill>
                        <a:effectLst/>
                        <a:latin typeface="Times New Roman"/>
                        <a:ea typeface="Times New Roman"/>
                      </a:endParaRPr>
                    </a:p>
                  </a:txBody>
                  <a:tcPr marL="65278" marR="65278" marT="0" marB="0">
                    <a:solidFill>
                      <a:srgbClr val="0070C0"/>
                    </a:solidFill>
                  </a:tcPr>
                </a:tc>
              </a:tr>
              <a:tr h="637584">
                <a:tc rowSpan="8">
                  <a:txBody>
                    <a:bodyPr/>
                    <a:lstStyle/>
                    <a:p>
                      <a:pPr>
                        <a:spcAft>
                          <a:spcPts val="0"/>
                        </a:spcAft>
                      </a:pPr>
                      <a:r>
                        <a:rPr lang="es-ES_tradnl" sz="1400" dirty="0">
                          <a:solidFill>
                            <a:schemeClr val="tx1"/>
                          </a:solidFill>
                          <a:effectLst/>
                        </a:rPr>
                        <a:t>LOCAL</a:t>
                      </a:r>
                      <a:endParaRPr lang="es-CL" sz="1400" dirty="0">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b="1" dirty="0">
                          <a:solidFill>
                            <a:schemeClr val="tx1"/>
                          </a:solidFill>
                          <a:effectLst/>
                        </a:rPr>
                        <a:t>Literal</a:t>
                      </a:r>
                      <a:endParaRPr lang="es-CL" sz="1400" b="1" dirty="0">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b="1">
                          <a:solidFill>
                            <a:schemeClr val="tx1"/>
                          </a:solidFill>
                          <a:effectLst/>
                        </a:rPr>
                        <a:t>Debe identificar o recordar información explícita en el texto y reproducirla</a:t>
                      </a:r>
                      <a:endParaRPr lang="es-CL" sz="1400" b="1">
                        <a:solidFill>
                          <a:schemeClr val="tx1"/>
                        </a:solidFill>
                        <a:effectLst/>
                        <a:latin typeface="Times New Roman"/>
                        <a:ea typeface="Times New Roman"/>
                      </a:endParaRPr>
                    </a:p>
                  </a:txBody>
                  <a:tcPr marL="65278" marR="65278" marT="0" marB="0">
                    <a:solidFill>
                      <a:srgbClr val="0070C0"/>
                    </a:solidFill>
                  </a:tcPr>
                </a:tc>
              </a:tr>
              <a:tr h="850112">
                <a:tc vMerge="1">
                  <a:txBody>
                    <a:bodyPr/>
                    <a:lstStyle/>
                    <a:p>
                      <a:endParaRPr lang="es-CL"/>
                    </a:p>
                  </a:txBody>
                  <a:tcPr/>
                </a:tc>
                <a:tc>
                  <a:txBody>
                    <a:bodyPr/>
                    <a:lstStyle/>
                    <a:p>
                      <a:pPr>
                        <a:spcAft>
                          <a:spcPts val="0"/>
                        </a:spcAft>
                      </a:pPr>
                      <a:r>
                        <a:rPr lang="es-ES_tradnl" sz="1400" b="1">
                          <a:solidFill>
                            <a:schemeClr val="tx1"/>
                          </a:solidFill>
                          <a:effectLst/>
                        </a:rPr>
                        <a:t>Inferencial léxica</a:t>
                      </a:r>
                      <a:endParaRPr lang="es-CL" sz="1400" b="1">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b="1">
                          <a:solidFill>
                            <a:schemeClr val="tx1"/>
                          </a:solidFill>
                          <a:effectLst/>
                        </a:rPr>
                        <a:t>Debe inferir el significado de un elemento léxico a partir de sus conocimientos previos o de información implícita del texto </a:t>
                      </a:r>
                      <a:endParaRPr lang="es-CL" sz="1400" b="1">
                        <a:solidFill>
                          <a:schemeClr val="tx1"/>
                        </a:solidFill>
                        <a:effectLst/>
                        <a:latin typeface="Times New Roman"/>
                        <a:ea typeface="Times New Roman"/>
                      </a:endParaRPr>
                    </a:p>
                  </a:txBody>
                  <a:tcPr marL="65278" marR="65278" marT="0" marB="0">
                    <a:solidFill>
                      <a:srgbClr val="0070C0"/>
                    </a:solidFill>
                  </a:tcPr>
                </a:tc>
              </a:tr>
              <a:tr h="850112">
                <a:tc vMerge="1">
                  <a:txBody>
                    <a:bodyPr/>
                    <a:lstStyle/>
                    <a:p>
                      <a:endParaRPr lang="es-CL"/>
                    </a:p>
                  </a:txBody>
                  <a:tcPr/>
                </a:tc>
                <a:tc>
                  <a:txBody>
                    <a:bodyPr/>
                    <a:lstStyle/>
                    <a:p>
                      <a:pPr>
                        <a:spcAft>
                          <a:spcPts val="0"/>
                        </a:spcAft>
                      </a:pPr>
                      <a:r>
                        <a:rPr lang="es-ES_tradnl" sz="1400" b="1">
                          <a:solidFill>
                            <a:schemeClr val="tx1"/>
                          </a:solidFill>
                          <a:effectLst/>
                        </a:rPr>
                        <a:t>Inferencial correferencial</a:t>
                      </a:r>
                      <a:endParaRPr lang="es-CL" sz="1400" b="1">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b="1">
                          <a:solidFill>
                            <a:schemeClr val="tx1"/>
                          </a:solidFill>
                          <a:effectLst/>
                        </a:rPr>
                        <a:t>Asociar dos elementos relacionados referencialmente (sustitución léxica, desinencia verbal, pronominalización, etc.)</a:t>
                      </a:r>
                      <a:endParaRPr lang="es-CL" sz="1400" b="1">
                        <a:solidFill>
                          <a:schemeClr val="tx1"/>
                        </a:solidFill>
                        <a:effectLst/>
                        <a:latin typeface="Times New Roman"/>
                        <a:ea typeface="Times New Roman"/>
                      </a:endParaRPr>
                    </a:p>
                  </a:txBody>
                  <a:tcPr marL="65278" marR="65278" marT="0" marB="0">
                    <a:solidFill>
                      <a:srgbClr val="0070C0"/>
                    </a:solidFill>
                  </a:tcPr>
                </a:tc>
              </a:tr>
              <a:tr h="637584">
                <a:tc vMerge="1">
                  <a:txBody>
                    <a:bodyPr/>
                    <a:lstStyle/>
                    <a:p>
                      <a:endParaRPr lang="es-CL"/>
                    </a:p>
                  </a:txBody>
                  <a:tcPr/>
                </a:tc>
                <a:tc>
                  <a:txBody>
                    <a:bodyPr/>
                    <a:lstStyle/>
                    <a:p>
                      <a:pPr>
                        <a:spcAft>
                          <a:spcPts val="0"/>
                        </a:spcAft>
                      </a:pPr>
                      <a:r>
                        <a:rPr lang="es-ES_tradnl" sz="1400" b="1">
                          <a:solidFill>
                            <a:schemeClr val="tx1"/>
                          </a:solidFill>
                          <a:effectLst/>
                        </a:rPr>
                        <a:t>Inferencial de causa efecto</a:t>
                      </a:r>
                      <a:endParaRPr lang="es-CL" sz="1400" b="1">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b="1">
                          <a:solidFill>
                            <a:schemeClr val="tx1"/>
                          </a:solidFill>
                          <a:effectLst/>
                        </a:rPr>
                        <a:t>Inferir la causa o el efecto de una información que no aparece explícitamente en el texto</a:t>
                      </a:r>
                      <a:endParaRPr lang="es-CL" sz="1400" b="1">
                        <a:solidFill>
                          <a:schemeClr val="tx1"/>
                        </a:solidFill>
                        <a:effectLst/>
                        <a:latin typeface="Times New Roman"/>
                        <a:ea typeface="Times New Roman"/>
                      </a:endParaRPr>
                    </a:p>
                  </a:txBody>
                  <a:tcPr marL="65278" marR="65278" marT="0" marB="0">
                    <a:solidFill>
                      <a:srgbClr val="0070C0"/>
                    </a:solidFill>
                  </a:tcPr>
                </a:tc>
              </a:tr>
              <a:tr h="850112">
                <a:tc vMerge="1">
                  <a:txBody>
                    <a:bodyPr/>
                    <a:lstStyle/>
                    <a:p>
                      <a:endParaRPr lang="es-CL"/>
                    </a:p>
                  </a:txBody>
                  <a:tcPr/>
                </a:tc>
                <a:tc>
                  <a:txBody>
                    <a:bodyPr/>
                    <a:lstStyle/>
                    <a:p>
                      <a:pPr>
                        <a:spcAft>
                          <a:spcPts val="0"/>
                        </a:spcAft>
                      </a:pPr>
                      <a:r>
                        <a:rPr lang="es-ES_tradnl" sz="1400" b="1">
                          <a:solidFill>
                            <a:schemeClr val="tx1"/>
                          </a:solidFill>
                          <a:effectLst/>
                        </a:rPr>
                        <a:t>Inferencial temporal</a:t>
                      </a:r>
                      <a:endParaRPr lang="es-CL" sz="1400" b="1">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b="1">
                          <a:solidFill>
                            <a:schemeClr val="tx1"/>
                          </a:solidFill>
                          <a:effectLst/>
                        </a:rPr>
                        <a:t>Inferir información temporal (simultaneidad, anterioridad, posterioridad, duración, etc.) que no está explícita en el texto </a:t>
                      </a:r>
                      <a:endParaRPr lang="es-CL" sz="1400" b="1">
                        <a:solidFill>
                          <a:schemeClr val="tx1"/>
                        </a:solidFill>
                        <a:effectLst/>
                        <a:latin typeface="Times New Roman"/>
                        <a:ea typeface="Times New Roman"/>
                      </a:endParaRPr>
                    </a:p>
                  </a:txBody>
                  <a:tcPr marL="65278" marR="65278" marT="0" marB="0">
                    <a:solidFill>
                      <a:srgbClr val="0070C0"/>
                    </a:solidFill>
                  </a:tcPr>
                </a:tc>
              </a:tr>
              <a:tr h="425056">
                <a:tc vMerge="1">
                  <a:txBody>
                    <a:bodyPr/>
                    <a:lstStyle/>
                    <a:p>
                      <a:endParaRPr lang="es-CL"/>
                    </a:p>
                  </a:txBody>
                  <a:tcPr/>
                </a:tc>
                <a:tc>
                  <a:txBody>
                    <a:bodyPr/>
                    <a:lstStyle/>
                    <a:p>
                      <a:pPr>
                        <a:spcAft>
                          <a:spcPts val="0"/>
                        </a:spcAft>
                      </a:pPr>
                      <a:r>
                        <a:rPr lang="es-ES_tradnl" sz="1400" b="1">
                          <a:solidFill>
                            <a:schemeClr val="tx1"/>
                          </a:solidFill>
                          <a:effectLst/>
                        </a:rPr>
                        <a:t>Inferencial espacial</a:t>
                      </a:r>
                      <a:endParaRPr lang="es-CL" sz="1400" b="1">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b="1">
                          <a:solidFill>
                            <a:schemeClr val="tx1"/>
                          </a:solidFill>
                          <a:effectLst/>
                        </a:rPr>
                        <a:t>Inferir información espacial que no está explícita en el texto</a:t>
                      </a:r>
                      <a:endParaRPr lang="es-CL" sz="1400" b="1">
                        <a:solidFill>
                          <a:schemeClr val="tx1"/>
                        </a:solidFill>
                        <a:effectLst/>
                        <a:latin typeface="Times New Roman"/>
                        <a:ea typeface="Times New Roman"/>
                      </a:endParaRPr>
                    </a:p>
                  </a:txBody>
                  <a:tcPr marL="65278" marR="65278" marT="0" marB="0">
                    <a:solidFill>
                      <a:srgbClr val="0070C0"/>
                    </a:solidFill>
                  </a:tcPr>
                </a:tc>
              </a:tr>
              <a:tr h="637584">
                <a:tc vMerge="1">
                  <a:txBody>
                    <a:bodyPr/>
                    <a:lstStyle/>
                    <a:p>
                      <a:endParaRPr lang="es-CL"/>
                    </a:p>
                  </a:txBody>
                  <a:tcPr/>
                </a:tc>
                <a:tc>
                  <a:txBody>
                    <a:bodyPr/>
                    <a:lstStyle/>
                    <a:p>
                      <a:pPr>
                        <a:spcAft>
                          <a:spcPts val="0"/>
                        </a:spcAft>
                      </a:pPr>
                      <a:r>
                        <a:rPr lang="es-ES_tradnl" sz="1400" b="1">
                          <a:solidFill>
                            <a:schemeClr val="tx1"/>
                          </a:solidFill>
                          <a:effectLst/>
                        </a:rPr>
                        <a:t>Dominio de vocabulario</a:t>
                      </a:r>
                      <a:endParaRPr lang="es-CL" sz="1400" b="1">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b="1" dirty="0">
                          <a:solidFill>
                            <a:schemeClr val="tx1"/>
                          </a:solidFill>
                          <a:effectLst/>
                        </a:rPr>
                        <a:t>Debe dar una definición de un concepto que no aparece definido en el texto</a:t>
                      </a:r>
                      <a:endParaRPr lang="es-CL" sz="1400" b="1" dirty="0">
                        <a:solidFill>
                          <a:schemeClr val="tx1"/>
                        </a:solidFill>
                        <a:effectLst/>
                        <a:latin typeface="Times New Roman"/>
                        <a:ea typeface="Times New Roman"/>
                      </a:endParaRPr>
                    </a:p>
                  </a:txBody>
                  <a:tcPr marL="65278" marR="65278" marT="0" marB="0">
                    <a:solidFill>
                      <a:srgbClr val="0070C0"/>
                    </a:solidFill>
                  </a:tcPr>
                </a:tc>
              </a:tr>
              <a:tr h="616143">
                <a:tc vMerge="1">
                  <a:txBody>
                    <a:bodyPr/>
                    <a:lstStyle/>
                    <a:p>
                      <a:endParaRPr lang="es-CL"/>
                    </a:p>
                  </a:txBody>
                  <a:tcPr/>
                </a:tc>
                <a:tc>
                  <a:txBody>
                    <a:bodyPr/>
                    <a:lstStyle/>
                    <a:p>
                      <a:pPr>
                        <a:spcAft>
                          <a:spcPts val="0"/>
                        </a:spcAft>
                      </a:pPr>
                      <a:r>
                        <a:rPr lang="es-ES_tradnl" sz="1400">
                          <a:solidFill>
                            <a:schemeClr val="tx1"/>
                          </a:solidFill>
                          <a:effectLst/>
                        </a:rPr>
                        <a:t>De identificación </a:t>
                      </a:r>
                      <a:endParaRPr lang="es-CL" sz="1400">
                        <a:solidFill>
                          <a:schemeClr val="tx1"/>
                        </a:solidFill>
                        <a:effectLst/>
                        <a:latin typeface="Times New Roman"/>
                        <a:ea typeface="Times New Roman"/>
                      </a:endParaRPr>
                    </a:p>
                  </a:txBody>
                  <a:tcPr marL="65278" marR="65278" marT="0" marB="0">
                    <a:solidFill>
                      <a:srgbClr val="0070C0"/>
                    </a:solidFill>
                  </a:tcPr>
                </a:tc>
                <a:tc>
                  <a:txBody>
                    <a:bodyPr/>
                    <a:lstStyle/>
                    <a:p>
                      <a:pPr>
                        <a:spcAft>
                          <a:spcPts val="0"/>
                        </a:spcAft>
                      </a:pPr>
                      <a:r>
                        <a:rPr lang="es-ES_tradnl" sz="1400" dirty="0">
                          <a:solidFill>
                            <a:schemeClr val="tx1"/>
                          </a:solidFill>
                          <a:effectLst/>
                        </a:rPr>
                        <a:t>Identificar información u opiniones de distintas voces en el texto</a:t>
                      </a:r>
                      <a:endParaRPr lang="es-CL" sz="1400" dirty="0">
                        <a:solidFill>
                          <a:schemeClr val="tx1"/>
                        </a:solidFill>
                        <a:effectLst/>
                        <a:latin typeface="Times New Roman"/>
                        <a:ea typeface="Times New Roman"/>
                      </a:endParaRPr>
                    </a:p>
                  </a:txBody>
                  <a:tcPr marL="65278" marR="65278" marT="0" marB="0">
                    <a:solidFill>
                      <a:srgbClr val="0070C0"/>
                    </a:solidFill>
                  </a:tcPr>
                </a:tc>
              </a:tr>
            </a:tbl>
          </a:graphicData>
        </a:graphic>
      </p:graphicFrame>
    </p:spTree>
    <p:extLst>
      <p:ext uri="{BB962C8B-B14F-4D97-AF65-F5344CB8AC3E}">
        <p14:creationId xmlns:p14="http://schemas.microsoft.com/office/powerpoint/2010/main" val="25135941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686800" cy="418058"/>
          </a:xfrm>
        </p:spPr>
        <p:txBody>
          <a:bodyPr>
            <a:normAutofit fontScale="90000"/>
          </a:bodyPr>
          <a:lstStyle/>
          <a:p>
            <a:r>
              <a:rPr lang="es-CL" dirty="0" smtClean="0"/>
              <a:t>Tipos de preguntas para evaluar la comprensión en el modelo cognitivo</a:t>
            </a:r>
            <a:endParaRPr lang="es-CL"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782334790"/>
              </p:ext>
            </p:extLst>
          </p:nvPr>
        </p:nvGraphicFramePr>
        <p:xfrm>
          <a:off x="107504" y="1052736"/>
          <a:ext cx="8856984" cy="5112569"/>
        </p:xfrm>
        <a:graphic>
          <a:graphicData uri="http://schemas.openxmlformats.org/drawingml/2006/table">
            <a:tbl>
              <a:tblPr firstRow="1" firstCol="1" lastRow="1" lastCol="1" bandRow="1" bandCol="1">
                <a:tableStyleId>{5C22544A-7EE6-4342-B048-85BDC9FD1C3A}</a:tableStyleId>
              </a:tblPr>
              <a:tblGrid>
                <a:gridCol w="2952328"/>
                <a:gridCol w="2952328"/>
                <a:gridCol w="2952328"/>
              </a:tblGrid>
              <a:tr h="102251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400" dirty="0">
                          <a:solidFill>
                            <a:schemeClr val="tx1"/>
                          </a:solidFill>
                          <a:effectLst/>
                        </a:rPr>
                        <a:t> </a:t>
                      </a:r>
                      <a:r>
                        <a:rPr lang="es-ES_tradnl" sz="1400" dirty="0" smtClean="0">
                          <a:solidFill>
                            <a:schemeClr val="tx1"/>
                          </a:solidFill>
                          <a:effectLst/>
                        </a:rPr>
                        <a:t>GLOBAL</a:t>
                      </a:r>
                      <a:endParaRPr lang="es-CL" sz="1400" dirty="0" smtClean="0">
                        <a:solidFill>
                          <a:schemeClr val="tx1"/>
                        </a:solidFill>
                        <a:effectLst/>
                        <a:latin typeface="Times New Roman"/>
                        <a:ea typeface="Times New Roman"/>
                      </a:endParaRPr>
                    </a:p>
                    <a:p>
                      <a:pPr>
                        <a:spcAft>
                          <a:spcPts val="0"/>
                        </a:spcAft>
                      </a:pPr>
                      <a:endParaRPr lang="es-CL" sz="1400" dirty="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a:solidFill>
                            <a:schemeClr val="tx1"/>
                          </a:solidFill>
                          <a:effectLst/>
                        </a:rPr>
                        <a:t>Aplicación</a:t>
                      </a:r>
                      <a:endParaRPr lang="es-CL" sz="140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a:solidFill>
                            <a:schemeClr val="tx1"/>
                          </a:solidFill>
                          <a:effectLst/>
                        </a:rPr>
                        <a:t>Debe utilizar conocimientos obtenidos de la lectura del texto para aplicarlos a una situación nueva</a:t>
                      </a:r>
                      <a:endParaRPr lang="es-CL" sz="1400">
                        <a:solidFill>
                          <a:schemeClr val="tx1"/>
                        </a:solidFill>
                        <a:effectLst/>
                        <a:latin typeface="Times New Roman"/>
                        <a:ea typeface="Times New Roman"/>
                      </a:endParaRPr>
                    </a:p>
                  </a:txBody>
                  <a:tcPr marL="68580" marR="68580" marT="0" marB="0">
                    <a:solidFill>
                      <a:srgbClr val="0070C0"/>
                    </a:solidFill>
                  </a:tcPr>
                </a:tc>
              </a:tr>
              <a:tr h="511257">
                <a:tc rowSpan="4">
                  <a:txBody>
                    <a:bodyPr/>
                    <a:lstStyle/>
                    <a:p>
                      <a:pPr>
                        <a:spcAft>
                          <a:spcPts val="0"/>
                        </a:spcAft>
                      </a:pPr>
                      <a:endParaRPr lang="es-CL" sz="1400" dirty="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a:solidFill>
                            <a:schemeClr val="tx1"/>
                          </a:solidFill>
                          <a:effectLst/>
                        </a:rPr>
                        <a:t>Temática </a:t>
                      </a:r>
                      <a:endParaRPr lang="es-CL" sz="140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a:solidFill>
                            <a:schemeClr val="tx1"/>
                          </a:solidFill>
                          <a:effectLst/>
                        </a:rPr>
                        <a:t>Integrar en un sintagma nominal los contenidos globales del texto</a:t>
                      </a:r>
                      <a:endParaRPr lang="es-CL" sz="1400">
                        <a:solidFill>
                          <a:schemeClr val="tx1"/>
                        </a:solidFill>
                        <a:effectLst/>
                        <a:latin typeface="Times New Roman"/>
                        <a:ea typeface="Times New Roman"/>
                      </a:endParaRPr>
                    </a:p>
                  </a:txBody>
                  <a:tcPr marL="68580" marR="68580" marT="0" marB="0">
                    <a:solidFill>
                      <a:srgbClr val="0070C0"/>
                    </a:solidFill>
                  </a:tcPr>
                </a:tc>
              </a:tr>
              <a:tr h="511257">
                <a:tc vMerge="1">
                  <a:txBody>
                    <a:bodyPr/>
                    <a:lstStyle/>
                    <a:p>
                      <a:endParaRPr lang="es-CL"/>
                    </a:p>
                  </a:txBody>
                  <a:tcPr/>
                </a:tc>
                <a:tc>
                  <a:txBody>
                    <a:bodyPr/>
                    <a:lstStyle/>
                    <a:p>
                      <a:pPr>
                        <a:spcAft>
                          <a:spcPts val="0"/>
                        </a:spcAft>
                      </a:pPr>
                      <a:r>
                        <a:rPr lang="es-ES_tradnl" sz="1400">
                          <a:solidFill>
                            <a:schemeClr val="tx1"/>
                          </a:solidFill>
                          <a:effectLst/>
                        </a:rPr>
                        <a:t>Idea Principal</a:t>
                      </a:r>
                      <a:endParaRPr lang="es-CL" sz="140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a:solidFill>
                            <a:schemeClr val="tx1"/>
                          </a:solidFill>
                          <a:effectLst/>
                        </a:rPr>
                        <a:t>Integrar en una oración los contenidos globales del texto</a:t>
                      </a:r>
                      <a:endParaRPr lang="es-CL" sz="1400">
                        <a:solidFill>
                          <a:schemeClr val="tx1"/>
                        </a:solidFill>
                        <a:effectLst/>
                        <a:latin typeface="Times New Roman"/>
                        <a:ea typeface="Times New Roman"/>
                      </a:endParaRPr>
                    </a:p>
                  </a:txBody>
                  <a:tcPr marL="68580" marR="68580" marT="0" marB="0">
                    <a:solidFill>
                      <a:srgbClr val="0070C0"/>
                    </a:solidFill>
                  </a:tcPr>
                </a:tc>
              </a:tr>
              <a:tr h="1022514">
                <a:tc vMerge="1">
                  <a:txBody>
                    <a:bodyPr/>
                    <a:lstStyle/>
                    <a:p>
                      <a:endParaRPr lang="es-CL"/>
                    </a:p>
                  </a:txBody>
                  <a:tcPr/>
                </a:tc>
                <a:tc>
                  <a:txBody>
                    <a:bodyPr/>
                    <a:lstStyle/>
                    <a:p>
                      <a:pPr>
                        <a:spcAft>
                          <a:spcPts val="0"/>
                        </a:spcAft>
                      </a:pPr>
                      <a:r>
                        <a:rPr lang="es-ES_tradnl" sz="1400">
                          <a:solidFill>
                            <a:schemeClr val="tx1"/>
                          </a:solidFill>
                          <a:effectLst/>
                        </a:rPr>
                        <a:t>Proyectiva o evaluativa</a:t>
                      </a:r>
                      <a:endParaRPr lang="es-CL" sz="140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a:solidFill>
                            <a:schemeClr val="tx1"/>
                          </a:solidFill>
                          <a:effectLst/>
                        </a:rPr>
                        <a:t>Emitir una opinión respecto de su acuerdo o desacuerdo con las ideas del texto y proyectarlas a casos nuevos.</a:t>
                      </a:r>
                      <a:endParaRPr lang="es-CL" sz="1400">
                        <a:solidFill>
                          <a:schemeClr val="tx1"/>
                        </a:solidFill>
                        <a:effectLst/>
                        <a:latin typeface="Times New Roman"/>
                        <a:ea typeface="Times New Roman"/>
                      </a:endParaRPr>
                    </a:p>
                  </a:txBody>
                  <a:tcPr marL="68580" marR="68580" marT="0" marB="0">
                    <a:solidFill>
                      <a:srgbClr val="0070C0"/>
                    </a:solidFill>
                  </a:tcPr>
                </a:tc>
              </a:tr>
              <a:tr h="511257">
                <a:tc vMerge="1">
                  <a:txBody>
                    <a:bodyPr/>
                    <a:lstStyle/>
                    <a:p>
                      <a:endParaRPr lang="es-CL"/>
                    </a:p>
                  </a:txBody>
                  <a:tcPr/>
                </a:tc>
                <a:tc>
                  <a:txBody>
                    <a:bodyPr/>
                    <a:lstStyle/>
                    <a:p>
                      <a:pPr>
                        <a:spcAft>
                          <a:spcPts val="0"/>
                        </a:spcAft>
                      </a:pPr>
                      <a:r>
                        <a:rPr lang="es-ES_tradnl" sz="1400">
                          <a:solidFill>
                            <a:schemeClr val="tx1"/>
                          </a:solidFill>
                          <a:effectLst/>
                        </a:rPr>
                        <a:t>De conocimiento previo</a:t>
                      </a:r>
                      <a:endParaRPr lang="es-CL" sz="140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a:solidFill>
                            <a:schemeClr val="tx1"/>
                          </a:solidFill>
                          <a:effectLst/>
                        </a:rPr>
                        <a:t>Debe declarar su grado de conocimiento el tema del textos</a:t>
                      </a:r>
                      <a:endParaRPr lang="es-CL" sz="1400">
                        <a:solidFill>
                          <a:schemeClr val="tx1"/>
                        </a:solidFill>
                        <a:effectLst/>
                        <a:latin typeface="Times New Roman"/>
                        <a:ea typeface="Times New Roman"/>
                      </a:endParaRPr>
                    </a:p>
                  </a:txBody>
                  <a:tcPr marL="68580" marR="68580" marT="0" marB="0">
                    <a:solidFill>
                      <a:srgbClr val="0070C0"/>
                    </a:solidFill>
                  </a:tcPr>
                </a:tc>
              </a:tr>
              <a:tr h="766885">
                <a:tc>
                  <a:txBody>
                    <a:bodyPr/>
                    <a:lstStyle/>
                    <a:p>
                      <a:pPr>
                        <a:spcAft>
                          <a:spcPts val="0"/>
                        </a:spcAft>
                      </a:pPr>
                      <a:r>
                        <a:rPr lang="es-ES_tradnl" sz="1400" dirty="0">
                          <a:solidFill>
                            <a:schemeClr val="tx1"/>
                          </a:solidFill>
                          <a:effectLst/>
                        </a:rPr>
                        <a:t>Metacognitivas</a:t>
                      </a:r>
                      <a:endParaRPr lang="es-CL" sz="1400" dirty="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a:solidFill>
                            <a:schemeClr val="tx1"/>
                          </a:solidFill>
                          <a:effectLst/>
                        </a:rPr>
                        <a:t>De proceso</a:t>
                      </a:r>
                      <a:endParaRPr lang="es-CL" sz="140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a:solidFill>
                            <a:schemeClr val="tx1"/>
                          </a:solidFill>
                          <a:effectLst/>
                        </a:rPr>
                        <a:t>Emitir una opinión respecto de la facilidad o dificultad en la comprensión del texto</a:t>
                      </a:r>
                      <a:endParaRPr lang="es-CL" sz="1400">
                        <a:solidFill>
                          <a:schemeClr val="tx1"/>
                        </a:solidFill>
                        <a:effectLst/>
                        <a:latin typeface="Times New Roman"/>
                        <a:ea typeface="Times New Roman"/>
                      </a:endParaRPr>
                    </a:p>
                  </a:txBody>
                  <a:tcPr marL="68580" marR="68580" marT="0" marB="0">
                    <a:solidFill>
                      <a:srgbClr val="0070C0"/>
                    </a:solidFill>
                  </a:tcPr>
                </a:tc>
              </a:tr>
              <a:tr h="766885">
                <a:tc>
                  <a:txBody>
                    <a:bodyPr/>
                    <a:lstStyle/>
                    <a:p>
                      <a:pPr>
                        <a:spcAft>
                          <a:spcPts val="0"/>
                        </a:spcAft>
                      </a:pPr>
                      <a:r>
                        <a:rPr lang="es-ES_tradnl" sz="1400" dirty="0">
                          <a:solidFill>
                            <a:schemeClr val="tx1"/>
                          </a:solidFill>
                          <a:effectLst/>
                        </a:rPr>
                        <a:t> </a:t>
                      </a:r>
                      <a:endParaRPr lang="es-CL" sz="1400" dirty="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dirty="0" err="1">
                          <a:solidFill>
                            <a:schemeClr val="tx1"/>
                          </a:solidFill>
                          <a:effectLst/>
                        </a:rPr>
                        <a:t>Metatextuales</a:t>
                      </a:r>
                      <a:endParaRPr lang="es-CL" sz="1400" dirty="0">
                        <a:solidFill>
                          <a:schemeClr val="tx1"/>
                        </a:solidFill>
                        <a:effectLst/>
                        <a:latin typeface="Times New Roman"/>
                        <a:ea typeface="Times New Roman"/>
                      </a:endParaRPr>
                    </a:p>
                  </a:txBody>
                  <a:tcPr marL="68580" marR="68580" marT="0" marB="0">
                    <a:solidFill>
                      <a:srgbClr val="0070C0"/>
                    </a:solidFill>
                  </a:tcPr>
                </a:tc>
                <a:tc>
                  <a:txBody>
                    <a:bodyPr/>
                    <a:lstStyle/>
                    <a:p>
                      <a:pPr>
                        <a:spcAft>
                          <a:spcPts val="0"/>
                        </a:spcAft>
                      </a:pPr>
                      <a:r>
                        <a:rPr lang="es-ES_tradnl" sz="1400" dirty="0">
                          <a:solidFill>
                            <a:schemeClr val="tx1"/>
                          </a:solidFill>
                          <a:effectLst/>
                        </a:rPr>
                        <a:t>Emitir información sobre la estructura y el propósito comunicativo del texto</a:t>
                      </a:r>
                      <a:endParaRPr lang="es-CL" sz="1400" dirty="0">
                        <a:solidFill>
                          <a:schemeClr val="tx1"/>
                        </a:solidFill>
                        <a:effectLst/>
                        <a:latin typeface="Times New Roman"/>
                        <a:ea typeface="Times New Roman"/>
                      </a:endParaRPr>
                    </a:p>
                  </a:txBody>
                  <a:tcPr marL="68580" marR="68580" marT="0" marB="0">
                    <a:solidFill>
                      <a:srgbClr val="0070C0"/>
                    </a:solidFill>
                  </a:tcPr>
                </a:tc>
              </a:tr>
            </a:tbl>
          </a:graphicData>
        </a:graphic>
      </p:graphicFrame>
    </p:spTree>
    <p:extLst>
      <p:ext uri="{BB962C8B-B14F-4D97-AF65-F5344CB8AC3E}">
        <p14:creationId xmlns:p14="http://schemas.microsoft.com/office/powerpoint/2010/main" val="34706251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smtClean="0"/>
              <a:t>Ejemplo de prueba de comprensión</a:t>
            </a:r>
            <a:endParaRPr lang="es-CL" dirty="0"/>
          </a:p>
        </p:txBody>
      </p:sp>
      <p:sp>
        <p:nvSpPr>
          <p:cNvPr id="3" name="2 Marcador de contenido"/>
          <p:cNvSpPr>
            <a:spLocks noGrp="1"/>
          </p:cNvSpPr>
          <p:nvPr>
            <p:ph idx="1"/>
          </p:nvPr>
        </p:nvSpPr>
        <p:spPr/>
        <p:txBody>
          <a:bodyPr/>
          <a:lstStyle/>
          <a:p>
            <a:r>
              <a:rPr lang="es-CL" dirty="0" smtClean="0">
                <a:hlinkClick r:id="rId2" action="ppaction://hlinkfile"/>
              </a:rPr>
              <a:t>Ejemplo-de-Prueba-de-comprensión-lectora.doc</a:t>
            </a:r>
            <a:endParaRPr lang="es-CL" dirty="0"/>
          </a:p>
        </p:txBody>
      </p:sp>
    </p:spTree>
    <p:extLst>
      <p:ext uri="{BB962C8B-B14F-4D97-AF65-F5344CB8AC3E}">
        <p14:creationId xmlns:p14="http://schemas.microsoft.com/office/powerpoint/2010/main" val="6262489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2536" y="0"/>
            <a:ext cx="9396536" cy="418058"/>
          </a:xfrm>
        </p:spPr>
        <p:txBody>
          <a:bodyPr>
            <a:normAutofit/>
          </a:bodyPr>
          <a:lstStyle/>
          <a:p>
            <a:r>
              <a:rPr lang="es-CL" sz="1800" b="1" dirty="0"/>
              <a:t>Malas prácticas asociadas al modelo cognitivo: algunas soluciones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769000581"/>
              </p:ext>
            </p:extLst>
          </p:nvPr>
        </p:nvGraphicFramePr>
        <p:xfrm>
          <a:off x="611560" y="476672"/>
          <a:ext cx="8391222" cy="4752528"/>
        </p:xfrm>
        <a:graphic>
          <a:graphicData uri="http://schemas.openxmlformats.org/drawingml/2006/table">
            <a:tbl>
              <a:tblPr firstRow="1" firstCol="1" bandRow="1">
                <a:tableStyleId>{5C22544A-7EE6-4342-B048-85BDC9FD1C3A}</a:tableStyleId>
              </a:tblPr>
              <a:tblGrid>
                <a:gridCol w="4195611"/>
                <a:gridCol w="4195611"/>
              </a:tblGrid>
              <a:tr h="594066">
                <a:tc>
                  <a:txBody>
                    <a:bodyPr/>
                    <a:lstStyle/>
                    <a:p>
                      <a:pPr>
                        <a:lnSpc>
                          <a:spcPct val="115000"/>
                        </a:lnSpc>
                        <a:spcAft>
                          <a:spcPts val="0"/>
                        </a:spcAft>
                      </a:pPr>
                      <a:r>
                        <a:rPr lang="es-CL" sz="1800" dirty="0">
                          <a:solidFill>
                            <a:schemeClr val="tx1"/>
                          </a:solidFill>
                          <a:effectLst/>
                        </a:rPr>
                        <a:t>Mala práctica</a:t>
                      </a:r>
                      <a:endParaRPr lang="es-CL" sz="18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es-CL" sz="1800" dirty="0">
                          <a:solidFill>
                            <a:schemeClr val="tx1"/>
                          </a:solidFill>
                          <a:effectLst/>
                        </a:rPr>
                        <a:t>Solución</a:t>
                      </a:r>
                      <a:endParaRPr lang="es-CL" sz="1800" dirty="0">
                        <a:solidFill>
                          <a:schemeClr val="tx1"/>
                        </a:solidFill>
                        <a:effectLst/>
                        <a:latin typeface="Calibri"/>
                        <a:ea typeface="Calibri"/>
                        <a:cs typeface="Times New Roman"/>
                      </a:endParaRPr>
                    </a:p>
                  </a:txBody>
                  <a:tcPr marL="68580" marR="68580" marT="0" marB="0"/>
                </a:tc>
              </a:tr>
              <a:tr h="1188132">
                <a:tc>
                  <a:txBody>
                    <a:bodyPr/>
                    <a:lstStyle/>
                    <a:p>
                      <a:pPr>
                        <a:lnSpc>
                          <a:spcPct val="115000"/>
                        </a:lnSpc>
                        <a:spcAft>
                          <a:spcPts val="0"/>
                        </a:spcAft>
                      </a:pPr>
                      <a:r>
                        <a:rPr lang="es-CL" sz="1800" dirty="0">
                          <a:solidFill>
                            <a:schemeClr val="tx1"/>
                          </a:solidFill>
                          <a:effectLst/>
                        </a:rPr>
                        <a:t>Imposición de las oportunidades de lectura</a:t>
                      </a:r>
                      <a:endParaRPr lang="es-CL" sz="1800" dirty="0">
                        <a:solidFill>
                          <a:schemeClr val="tx1"/>
                        </a:solidFill>
                        <a:effectLst/>
                        <a:latin typeface="Calibri"/>
                        <a:ea typeface="Calibri"/>
                        <a:cs typeface="Times New Roman"/>
                      </a:endParaRPr>
                    </a:p>
                  </a:txBody>
                  <a:tcPr marL="68580" marR="68580" marT="0" marB="0"/>
                </a:tc>
                <a:tc>
                  <a:txBody>
                    <a:bodyPr/>
                    <a:lstStyle/>
                    <a:p>
                      <a:pPr algn="just">
                        <a:lnSpc>
                          <a:spcPct val="115000"/>
                        </a:lnSpc>
                        <a:spcAft>
                          <a:spcPts val="0"/>
                        </a:spcAft>
                      </a:pPr>
                      <a:r>
                        <a:rPr lang="es-CL" sz="1800" b="1">
                          <a:solidFill>
                            <a:schemeClr val="tx1"/>
                          </a:solidFill>
                          <a:effectLst/>
                        </a:rPr>
                        <a:t>Dar alternativas de lectura</a:t>
                      </a:r>
                    </a:p>
                    <a:p>
                      <a:pPr algn="just">
                        <a:lnSpc>
                          <a:spcPct val="115000"/>
                        </a:lnSpc>
                        <a:spcAft>
                          <a:spcPts val="0"/>
                        </a:spcAft>
                      </a:pPr>
                      <a:r>
                        <a:rPr lang="es-CL" sz="1800" b="1">
                          <a:solidFill>
                            <a:schemeClr val="tx1"/>
                          </a:solidFill>
                          <a:effectLst/>
                        </a:rPr>
                        <a:t>Considerar las elecciones de los estudiantes </a:t>
                      </a:r>
                      <a:endParaRPr lang="es-CL" sz="1800" b="1">
                        <a:solidFill>
                          <a:schemeClr val="tx1"/>
                        </a:solidFill>
                        <a:effectLst/>
                        <a:latin typeface="Calibri"/>
                        <a:ea typeface="Calibri"/>
                        <a:cs typeface="Times New Roman"/>
                      </a:endParaRPr>
                    </a:p>
                  </a:txBody>
                  <a:tcPr marL="68580" marR="68580" marT="0" marB="0"/>
                </a:tc>
              </a:tr>
              <a:tr h="1782198">
                <a:tc>
                  <a:txBody>
                    <a:bodyPr/>
                    <a:lstStyle/>
                    <a:p>
                      <a:pPr>
                        <a:lnSpc>
                          <a:spcPct val="115000"/>
                        </a:lnSpc>
                        <a:spcAft>
                          <a:spcPts val="0"/>
                        </a:spcAft>
                      </a:pPr>
                      <a:r>
                        <a:rPr lang="es-CL" sz="1800">
                          <a:solidFill>
                            <a:schemeClr val="tx1"/>
                          </a:solidFill>
                          <a:effectLst/>
                        </a:rPr>
                        <a:t>Falta de explicitación de los propósitos de lectura</a:t>
                      </a:r>
                      <a:endParaRPr lang="es-CL" sz="1800">
                        <a:solidFill>
                          <a:schemeClr val="tx1"/>
                        </a:solidFill>
                        <a:effectLst/>
                        <a:latin typeface="Calibri"/>
                        <a:ea typeface="Calibri"/>
                        <a:cs typeface="Times New Roman"/>
                      </a:endParaRPr>
                    </a:p>
                  </a:txBody>
                  <a:tcPr marL="68580" marR="68580" marT="0" marB="0"/>
                </a:tc>
                <a:tc>
                  <a:txBody>
                    <a:bodyPr/>
                    <a:lstStyle/>
                    <a:p>
                      <a:pPr algn="just">
                        <a:lnSpc>
                          <a:spcPct val="115000"/>
                        </a:lnSpc>
                        <a:spcAft>
                          <a:spcPts val="0"/>
                        </a:spcAft>
                      </a:pPr>
                      <a:r>
                        <a:rPr lang="es-CL" sz="1800" b="1">
                          <a:solidFill>
                            <a:schemeClr val="tx1"/>
                          </a:solidFill>
                          <a:effectLst/>
                        </a:rPr>
                        <a:t>Como el propósito de lectura determina la forma en que comprendemos los textos, estos deben ser explicitados</a:t>
                      </a:r>
                      <a:endParaRPr lang="es-CL" sz="1800" b="1">
                        <a:solidFill>
                          <a:schemeClr val="tx1"/>
                        </a:solidFill>
                        <a:effectLst/>
                        <a:latin typeface="Calibri"/>
                        <a:ea typeface="Calibri"/>
                        <a:cs typeface="Times New Roman"/>
                      </a:endParaRPr>
                    </a:p>
                  </a:txBody>
                  <a:tcPr marL="68580" marR="68580" marT="0" marB="0"/>
                </a:tc>
              </a:tr>
              <a:tr h="1188132">
                <a:tc>
                  <a:txBody>
                    <a:bodyPr/>
                    <a:lstStyle/>
                    <a:p>
                      <a:pPr>
                        <a:lnSpc>
                          <a:spcPct val="115000"/>
                        </a:lnSpc>
                        <a:spcAft>
                          <a:spcPts val="0"/>
                        </a:spcAft>
                      </a:pPr>
                      <a:r>
                        <a:rPr lang="es-CL" sz="1800" dirty="0">
                          <a:solidFill>
                            <a:schemeClr val="tx1"/>
                          </a:solidFill>
                          <a:effectLst/>
                        </a:rPr>
                        <a:t>Énfasis en la comprensión superficial</a:t>
                      </a:r>
                      <a:endParaRPr lang="es-CL" sz="1800" dirty="0">
                        <a:solidFill>
                          <a:schemeClr val="tx1"/>
                        </a:solidFill>
                        <a:effectLst/>
                        <a:latin typeface="Calibri"/>
                        <a:ea typeface="Calibri"/>
                        <a:cs typeface="Times New Roman"/>
                      </a:endParaRPr>
                    </a:p>
                  </a:txBody>
                  <a:tcPr marL="68580" marR="68580" marT="0" marB="0"/>
                </a:tc>
                <a:tc>
                  <a:txBody>
                    <a:bodyPr/>
                    <a:lstStyle/>
                    <a:p>
                      <a:pPr algn="just">
                        <a:lnSpc>
                          <a:spcPct val="115000"/>
                        </a:lnSpc>
                        <a:spcAft>
                          <a:spcPts val="0"/>
                        </a:spcAft>
                      </a:pPr>
                      <a:r>
                        <a:rPr lang="es-CL" sz="1800" b="1" dirty="0">
                          <a:solidFill>
                            <a:schemeClr val="tx1"/>
                          </a:solidFill>
                          <a:effectLst/>
                        </a:rPr>
                        <a:t>Las actividades de comprensión del discurso deben apuntar a las dos dimensiones y a los dos niveles</a:t>
                      </a:r>
                      <a:endParaRPr lang="es-CL" sz="1800" b="1" dirty="0">
                        <a:solidFill>
                          <a:schemeClr val="tx1"/>
                        </a:solidFill>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6321389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197458074"/>
              </p:ext>
            </p:extLst>
          </p:nvPr>
        </p:nvGraphicFramePr>
        <p:xfrm>
          <a:off x="141218" y="260648"/>
          <a:ext cx="8823270" cy="6181199"/>
        </p:xfrm>
        <a:graphic>
          <a:graphicData uri="http://schemas.openxmlformats.org/drawingml/2006/table">
            <a:tbl>
              <a:tblPr firstRow="1" firstCol="1" bandRow="1">
                <a:tableStyleId>{5C22544A-7EE6-4342-B048-85BDC9FD1C3A}</a:tableStyleId>
              </a:tblPr>
              <a:tblGrid>
                <a:gridCol w="4411635"/>
                <a:gridCol w="4411635"/>
              </a:tblGrid>
              <a:tr h="4835337">
                <a:tc>
                  <a:txBody>
                    <a:bodyPr/>
                    <a:lstStyle/>
                    <a:p>
                      <a:pPr>
                        <a:lnSpc>
                          <a:spcPct val="115000"/>
                        </a:lnSpc>
                        <a:spcAft>
                          <a:spcPts val="0"/>
                        </a:spcAft>
                      </a:pPr>
                      <a:r>
                        <a:rPr lang="es-CL" sz="1600" dirty="0">
                          <a:solidFill>
                            <a:schemeClr val="tx1"/>
                          </a:solidFill>
                          <a:effectLst/>
                        </a:rPr>
                        <a:t>Concepción de la lectura como un producto y no como un proceso: estrategias antes de la lectura, estrategias durante la lectura, estrategias después de la lectura</a:t>
                      </a:r>
                      <a:endParaRPr lang="es-CL" sz="1600" dirty="0">
                        <a:solidFill>
                          <a:schemeClr val="tx1"/>
                        </a:solidFill>
                        <a:effectLst/>
                        <a:latin typeface="Calibri"/>
                        <a:ea typeface="Calibri"/>
                        <a:cs typeface="Times New Roman"/>
                      </a:endParaRPr>
                    </a:p>
                  </a:txBody>
                  <a:tcPr marL="68580" marR="68580" marT="0" marB="0"/>
                </a:tc>
                <a:tc>
                  <a:txBody>
                    <a:bodyPr/>
                    <a:lstStyle/>
                    <a:p>
                      <a:pPr algn="just">
                        <a:lnSpc>
                          <a:spcPct val="115000"/>
                        </a:lnSpc>
                        <a:spcAft>
                          <a:spcPts val="0"/>
                        </a:spcAft>
                      </a:pPr>
                      <a:r>
                        <a:rPr lang="es-CL" sz="1600" b="0" dirty="0">
                          <a:solidFill>
                            <a:schemeClr val="tx1"/>
                          </a:solidFill>
                          <a:effectLst/>
                        </a:rPr>
                        <a:t>Cuando se debe comprender un texto, el proceso comienza antes de tener acceso al texto y continúa hasta después de haberlo leído.</a:t>
                      </a:r>
                    </a:p>
                    <a:p>
                      <a:pPr algn="just">
                        <a:lnSpc>
                          <a:spcPct val="115000"/>
                        </a:lnSpc>
                        <a:spcAft>
                          <a:spcPts val="0"/>
                        </a:spcAft>
                      </a:pPr>
                      <a:r>
                        <a:rPr lang="es-CL" sz="1600" b="1" dirty="0">
                          <a:solidFill>
                            <a:schemeClr val="tx1"/>
                          </a:solidFill>
                          <a:effectLst/>
                        </a:rPr>
                        <a:t>Antes de la lectura</a:t>
                      </a:r>
                      <a:r>
                        <a:rPr lang="es-CL" sz="1600" b="0" dirty="0">
                          <a:solidFill>
                            <a:schemeClr val="tx1"/>
                          </a:solidFill>
                          <a:effectLst/>
                        </a:rPr>
                        <a:t>: Activación de los conocimientos previos de forma oral, exploración del grado de conocimiento del tema del texto, confección de un mapa conceptual colectivo, hipótesis a partir del título, hipótesis a partir de los títulos, hipótesis a partir de las pistas del género </a:t>
                      </a:r>
                    </a:p>
                    <a:p>
                      <a:pPr algn="just">
                        <a:lnSpc>
                          <a:spcPct val="115000"/>
                        </a:lnSpc>
                        <a:spcAft>
                          <a:spcPts val="0"/>
                        </a:spcAft>
                      </a:pPr>
                      <a:endParaRPr lang="es-CL" sz="1600" b="0" dirty="0" smtClean="0">
                        <a:solidFill>
                          <a:schemeClr val="tx1"/>
                        </a:solidFill>
                        <a:effectLst/>
                      </a:endParaRPr>
                    </a:p>
                    <a:p>
                      <a:pPr algn="just">
                        <a:lnSpc>
                          <a:spcPct val="115000"/>
                        </a:lnSpc>
                        <a:spcAft>
                          <a:spcPts val="0"/>
                        </a:spcAft>
                      </a:pPr>
                      <a:r>
                        <a:rPr lang="es-CL" sz="1600" b="1" dirty="0" smtClean="0">
                          <a:solidFill>
                            <a:schemeClr val="tx1"/>
                          </a:solidFill>
                          <a:effectLst/>
                        </a:rPr>
                        <a:t>Durante </a:t>
                      </a:r>
                      <a:r>
                        <a:rPr lang="es-CL" sz="1600" b="1" dirty="0">
                          <a:solidFill>
                            <a:schemeClr val="tx1"/>
                          </a:solidFill>
                          <a:effectLst/>
                        </a:rPr>
                        <a:t>la lectura</a:t>
                      </a:r>
                      <a:r>
                        <a:rPr lang="es-CL" sz="1600" b="0" dirty="0">
                          <a:solidFill>
                            <a:schemeClr val="tx1"/>
                          </a:solidFill>
                          <a:effectLst/>
                        </a:rPr>
                        <a:t>: subrayado de palabras desconocidas y búsqueda en los diccionarios, resolución de vocabulario a partir del </a:t>
                      </a:r>
                      <a:r>
                        <a:rPr lang="es-CL" sz="1600" b="0" dirty="0" err="1">
                          <a:solidFill>
                            <a:schemeClr val="tx1"/>
                          </a:solidFill>
                          <a:effectLst/>
                        </a:rPr>
                        <a:t>co</a:t>
                      </a:r>
                      <a:r>
                        <a:rPr lang="es-CL" sz="1600" b="0" dirty="0">
                          <a:solidFill>
                            <a:schemeClr val="tx1"/>
                          </a:solidFill>
                          <a:effectLst/>
                        </a:rPr>
                        <a:t>-texto, marcadores gráficos</a:t>
                      </a:r>
                      <a:r>
                        <a:rPr lang="es-CL" sz="1600" b="0" dirty="0" smtClean="0">
                          <a:solidFill>
                            <a:schemeClr val="tx1"/>
                          </a:solidFill>
                          <a:effectLst/>
                        </a:rPr>
                        <a:t>.</a:t>
                      </a:r>
                    </a:p>
                    <a:p>
                      <a:pPr algn="just">
                        <a:lnSpc>
                          <a:spcPct val="115000"/>
                        </a:lnSpc>
                        <a:spcAft>
                          <a:spcPts val="0"/>
                        </a:spcAft>
                      </a:pPr>
                      <a:endParaRPr lang="es-CL" sz="1600" b="0" dirty="0">
                        <a:solidFill>
                          <a:schemeClr val="tx1"/>
                        </a:solidFill>
                        <a:effectLst/>
                      </a:endParaRPr>
                    </a:p>
                    <a:p>
                      <a:pPr algn="just">
                        <a:lnSpc>
                          <a:spcPct val="115000"/>
                        </a:lnSpc>
                        <a:spcAft>
                          <a:spcPts val="0"/>
                        </a:spcAft>
                      </a:pPr>
                      <a:r>
                        <a:rPr lang="es-CL" sz="1600" b="1" dirty="0">
                          <a:solidFill>
                            <a:schemeClr val="tx1"/>
                          </a:solidFill>
                          <a:effectLst/>
                        </a:rPr>
                        <a:t>Después de la lectura</a:t>
                      </a:r>
                      <a:r>
                        <a:rPr lang="es-CL" sz="1600" b="0" dirty="0">
                          <a:solidFill>
                            <a:schemeClr val="tx1"/>
                          </a:solidFill>
                          <a:effectLst/>
                        </a:rPr>
                        <a:t>: responder preguntas, hacer mapas conceptuales, contrastar las hipótesis planteadas inicialmente,  hacer síntesis o resúmenes, opinar y criticar el texto.</a:t>
                      </a:r>
                      <a:endParaRPr lang="es-CL" sz="1600" b="0" dirty="0">
                        <a:solidFill>
                          <a:schemeClr val="tx1"/>
                        </a:solidFill>
                        <a:effectLst/>
                        <a:latin typeface="Calibri"/>
                        <a:ea typeface="Calibri"/>
                        <a:cs typeface="Times New Roman"/>
                      </a:endParaRPr>
                    </a:p>
                  </a:txBody>
                  <a:tcPr marL="68580" marR="68580" marT="0" marB="0"/>
                </a:tc>
              </a:tr>
              <a:tr h="853295">
                <a:tc>
                  <a:txBody>
                    <a:bodyPr/>
                    <a:lstStyle/>
                    <a:p>
                      <a:pPr algn="just">
                        <a:lnSpc>
                          <a:spcPct val="115000"/>
                        </a:lnSpc>
                        <a:spcAft>
                          <a:spcPts val="0"/>
                        </a:spcAft>
                      </a:pPr>
                      <a:r>
                        <a:rPr lang="es-CL" sz="1600" dirty="0">
                          <a:solidFill>
                            <a:schemeClr val="tx1"/>
                          </a:solidFill>
                          <a:effectLst/>
                        </a:rPr>
                        <a:t>Falta de integración entre la lectura y el resto de las habilidades discursivas.</a:t>
                      </a:r>
                    </a:p>
                    <a:p>
                      <a:pPr>
                        <a:lnSpc>
                          <a:spcPct val="115000"/>
                        </a:lnSpc>
                        <a:spcAft>
                          <a:spcPts val="0"/>
                        </a:spcAft>
                      </a:pPr>
                      <a:r>
                        <a:rPr lang="es-CL" sz="1600" dirty="0">
                          <a:solidFill>
                            <a:schemeClr val="tx1"/>
                          </a:solidFill>
                          <a:effectLst/>
                        </a:rPr>
                        <a:t> </a:t>
                      </a:r>
                      <a:endParaRPr lang="es-CL" sz="1600" dirty="0">
                        <a:solidFill>
                          <a:schemeClr val="tx1"/>
                        </a:solidFill>
                        <a:effectLst/>
                        <a:latin typeface="Calibri"/>
                        <a:ea typeface="Calibri"/>
                        <a:cs typeface="Times New Roman"/>
                      </a:endParaRPr>
                    </a:p>
                  </a:txBody>
                  <a:tcPr marL="68580" marR="68580" marT="0" marB="0"/>
                </a:tc>
                <a:tc>
                  <a:txBody>
                    <a:bodyPr/>
                    <a:lstStyle/>
                    <a:p>
                      <a:pPr>
                        <a:lnSpc>
                          <a:spcPct val="115000"/>
                        </a:lnSpc>
                        <a:spcAft>
                          <a:spcPts val="0"/>
                        </a:spcAft>
                      </a:pPr>
                      <a:r>
                        <a:rPr lang="es-CL" sz="1600" b="0" dirty="0">
                          <a:solidFill>
                            <a:schemeClr val="tx1"/>
                          </a:solidFill>
                          <a:effectLst/>
                        </a:rPr>
                        <a:t>Leer para hablar, hablar para leer, leer para escribir, escribir para leer</a:t>
                      </a:r>
                      <a:endParaRPr lang="es-CL" sz="1600" b="0" dirty="0">
                        <a:solidFill>
                          <a:schemeClr val="tx1"/>
                        </a:solidFill>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6042815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33148"/>
            <a:ext cx="8229600" cy="562074"/>
          </a:xfrm>
        </p:spPr>
        <p:txBody>
          <a:bodyPr>
            <a:normAutofit/>
          </a:bodyPr>
          <a:lstStyle/>
          <a:p>
            <a:r>
              <a:rPr lang="es-CL" sz="3000" b="1" dirty="0" smtClean="0"/>
              <a:t>El modelo funcional: La lingüística del género</a:t>
            </a:r>
            <a:endParaRPr lang="es-CL" sz="3000" b="1" dirty="0"/>
          </a:p>
        </p:txBody>
      </p:sp>
      <p:sp>
        <p:nvSpPr>
          <p:cNvPr id="3" name="2 Marcador de contenido"/>
          <p:cNvSpPr>
            <a:spLocks noGrp="1"/>
          </p:cNvSpPr>
          <p:nvPr>
            <p:ph idx="1"/>
          </p:nvPr>
        </p:nvSpPr>
        <p:spPr>
          <a:xfrm>
            <a:off x="0" y="836712"/>
            <a:ext cx="9324528" cy="6021288"/>
          </a:xfrm>
        </p:spPr>
        <p:txBody>
          <a:bodyPr>
            <a:normAutofit fontScale="77500" lnSpcReduction="20000"/>
          </a:bodyPr>
          <a:lstStyle/>
          <a:p>
            <a:r>
              <a:rPr lang="es-CL" dirty="0" smtClean="0"/>
              <a:t>Se asume la comprensión como una acto determinado por las prácticas discursivas, es decir, los géneros que se utilizan para comunicarnos. </a:t>
            </a:r>
          </a:p>
          <a:p>
            <a:pPr marL="0" indent="0">
              <a:buNone/>
            </a:pPr>
            <a:r>
              <a:rPr lang="es-CL" b="1" dirty="0" smtClean="0"/>
              <a:t>Comprender un género implica</a:t>
            </a:r>
          </a:p>
          <a:p>
            <a:pPr marL="0" indent="0">
              <a:buNone/>
            </a:pPr>
            <a:endParaRPr lang="es-CL" dirty="0" smtClean="0"/>
          </a:p>
          <a:p>
            <a:pPr marL="0" indent="0">
              <a:buNone/>
            </a:pPr>
            <a:r>
              <a:rPr lang="es-CL" dirty="0" smtClean="0"/>
              <a:t>1. Reconocer los elementos de la situación retórica</a:t>
            </a:r>
          </a:p>
          <a:p>
            <a:pPr lvl="1"/>
            <a:r>
              <a:rPr lang="es-CL" dirty="0" smtClean="0"/>
              <a:t>Emisor</a:t>
            </a:r>
          </a:p>
          <a:p>
            <a:pPr lvl="1"/>
            <a:r>
              <a:rPr lang="es-CL" dirty="0" smtClean="0"/>
              <a:t>Tema</a:t>
            </a:r>
          </a:p>
          <a:p>
            <a:pPr lvl="1"/>
            <a:r>
              <a:rPr lang="es-CL" dirty="0" smtClean="0"/>
              <a:t>Propósito </a:t>
            </a:r>
          </a:p>
          <a:p>
            <a:pPr lvl="1"/>
            <a:r>
              <a:rPr lang="es-CL" dirty="0" smtClean="0"/>
              <a:t>Audiencia</a:t>
            </a:r>
          </a:p>
          <a:p>
            <a:pPr marL="0" indent="0">
              <a:buNone/>
            </a:pPr>
            <a:endParaRPr lang="es-CL" dirty="0" smtClean="0"/>
          </a:p>
          <a:p>
            <a:pPr marL="0" indent="0">
              <a:buNone/>
            </a:pPr>
            <a:r>
              <a:rPr lang="es-CL" dirty="0" smtClean="0"/>
              <a:t>2. Identificar  las funciones de las partes estructurales de un texto: Contextualización, problema, solución/ inicio, conflicto, </a:t>
            </a:r>
            <a:r>
              <a:rPr lang="es-CL" dirty="0" err="1" smtClean="0"/>
              <a:t>descenlace</a:t>
            </a:r>
            <a:r>
              <a:rPr lang="es-CL" dirty="0" smtClean="0"/>
              <a:t>/ Introducción, desarrollo, conclusión</a:t>
            </a:r>
          </a:p>
          <a:p>
            <a:pPr marL="0" indent="0">
              <a:buNone/>
            </a:pPr>
            <a:endParaRPr lang="es-CL" dirty="0" smtClean="0"/>
          </a:p>
          <a:p>
            <a:pPr marL="0" indent="0">
              <a:buNone/>
            </a:pPr>
            <a:r>
              <a:rPr lang="es-CL" dirty="0" smtClean="0"/>
              <a:t>3. Asociar los elementos funcionales con los recursos lingüísticos asociados a las partes funcionales </a:t>
            </a:r>
            <a:endParaRPr lang="es-CL" dirty="0"/>
          </a:p>
        </p:txBody>
      </p:sp>
    </p:spTree>
    <p:extLst>
      <p:ext uri="{BB962C8B-B14F-4D97-AF65-F5344CB8AC3E}">
        <p14:creationId xmlns:p14="http://schemas.microsoft.com/office/powerpoint/2010/main" val="37100132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smtClean="0"/>
              <a:t>La situación retórica y los rasgos lingüísticos</a:t>
            </a:r>
            <a:endParaRPr lang="es-CL" dirty="0"/>
          </a:p>
        </p:txBody>
      </p:sp>
      <p:sp>
        <p:nvSpPr>
          <p:cNvPr id="3" name="2 Marcador de contenido"/>
          <p:cNvSpPr>
            <a:spLocks noGrp="1"/>
          </p:cNvSpPr>
          <p:nvPr>
            <p:ph idx="1"/>
          </p:nvPr>
        </p:nvSpPr>
        <p:spPr/>
        <p:txBody>
          <a:bodyPr>
            <a:normAutofit fontScale="85000" lnSpcReduction="10000"/>
          </a:bodyPr>
          <a:lstStyle/>
          <a:p>
            <a:r>
              <a:rPr lang="es-CL" dirty="0" smtClean="0"/>
              <a:t>Cuando no aparece explícitamente, cómo podemos identificar al emisor de un mensaje (El editorial)</a:t>
            </a:r>
          </a:p>
          <a:p>
            <a:r>
              <a:rPr lang="es-CL" dirty="0" smtClean="0"/>
              <a:t>El macro propósito y el micro-propósito: uno se realiza a través de la consecución de los otros (la carta de reclamo)</a:t>
            </a:r>
          </a:p>
          <a:p>
            <a:r>
              <a:rPr lang="es-CL" dirty="0" smtClean="0"/>
              <a:t>Cómo identificamos la audiencia intentada de un texto: Marcas de pronombres personales, desinencias verbales, grado de especialización del vocabulario</a:t>
            </a:r>
          </a:p>
          <a:p>
            <a:r>
              <a:rPr lang="es-CL" dirty="0" smtClean="0"/>
              <a:t>Qué elementos lingüísticos se deben analizar para encontrar el tema de un texto </a:t>
            </a:r>
            <a:endParaRPr lang="es-CL" dirty="0"/>
          </a:p>
        </p:txBody>
      </p:sp>
    </p:spTree>
    <p:extLst>
      <p:ext uri="{BB962C8B-B14F-4D97-AF65-F5344CB8AC3E}">
        <p14:creationId xmlns:p14="http://schemas.microsoft.com/office/powerpoint/2010/main" val="32334888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L" dirty="0" smtClean="0"/>
              <a:t>Ejemplo de prueba basada en el modelo funcional</a:t>
            </a:r>
            <a:endParaRPr lang="es-CL" dirty="0"/>
          </a:p>
        </p:txBody>
      </p:sp>
      <p:sp>
        <p:nvSpPr>
          <p:cNvPr id="3" name="2 Marcador de contenido"/>
          <p:cNvSpPr>
            <a:spLocks noGrp="1"/>
          </p:cNvSpPr>
          <p:nvPr>
            <p:ph idx="1"/>
          </p:nvPr>
        </p:nvSpPr>
        <p:spPr/>
        <p:txBody>
          <a:bodyPr/>
          <a:lstStyle/>
          <a:p>
            <a:r>
              <a:rPr lang="es-CL" dirty="0" smtClean="0">
                <a:hlinkClick r:id="rId2" action="ppaction://hlinkfile"/>
              </a:rPr>
              <a:t>Prueba basada en el modelo funcional.docx</a:t>
            </a:r>
            <a:endParaRPr lang="es-CL" dirty="0"/>
          </a:p>
        </p:txBody>
      </p:sp>
    </p:spTree>
    <p:extLst>
      <p:ext uri="{BB962C8B-B14F-4D97-AF65-F5344CB8AC3E}">
        <p14:creationId xmlns:p14="http://schemas.microsoft.com/office/powerpoint/2010/main" val="13768972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11560" y="47328"/>
            <a:ext cx="7470576" cy="369332"/>
          </a:xfrm>
          <a:prstGeom prst="rect">
            <a:avLst/>
          </a:prstGeom>
        </p:spPr>
        <p:txBody>
          <a:bodyPr wrap="square">
            <a:spAutoFit/>
          </a:bodyPr>
          <a:lstStyle/>
          <a:p>
            <a:r>
              <a:rPr lang="es-CL" b="1" dirty="0"/>
              <a:t>Malas prácticas asociadas al modelo </a:t>
            </a:r>
            <a:r>
              <a:rPr lang="es-CL" b="1" dirty="0" smtClean="0"/>
              <a:t>funcional: </a:t>
            </a:r>
            <a:r>
              <a:rPr lang="es-CL" b="1" dirty="0"/>
              <a:t>algunas soluciones</a:t>
            </a:r>
            <a:endParaRPr lang="es-CL" dirty="0"/>
          </a:p>
        </p:txBody>
      </p:sp>
      <p:graphicFrame>
        <p:nvGraphicFramePr>
          <p:cNvPr id="5" name="4 Tabla"/>
          <p:cNvGraphicFramePr>
            <a:graphicFrameLocks noGrp="1"/>
          </p:cNvGraphicFramePr>
          <p:nvPr>
            <p:extLst>
              <p:ext uri="{D42A27DB-BD31-4B8C-83A1-F6EECF244321}">
                <p14:modId xmlns:p14="http://schemas.microsoft.com/office/powerpoint/2010/main" val="3740835030"/>
              </p:ext>
            </p:extLst>
          </p:nvPr>
        </p:nvGraphicFramePr>
        <p:xfrm>
          <a:off x="78904" y="476672"/>
          <a:ext cx="9065096" cy="6440013"/>
        </p:xfrm>
        <a:graphic>
          <a:graphicData uri="http://schemas.openxmlformats.org/drawingml/2006/table">
            <a:tbl>
              <a:tblPr firstRow="1" firstCol="1" bandRow="1">
                <a:tableStyleId>{5C22544A-7EE6-4342-B048-85BDC9FD1C3A}</a:tableStyleId>
              </a:tblPr>
              <a:tblGrid>
                <a:gridCol w="4532548"/>
                <a:gridCol w="4532548"/>
              </a:tblGrid>
              <a:tr h="235163">
                <a:tc>
                  <a:txBody>
                    <a:bodyPr/>
                    <a:lstStyle/>
                    <a:p>
                      <a:pPr>
                        <a:lnSpc>
                          <a:spcPct val="115000"/>
                        </a:lnSpc>
                        <a:spcAft>
                          <a:spcPts val="0"/>
                        </a:spcAft>
                      </a:pPr>
                      <a:r>
                        <a:rPr lang="es-CL" sz="1500" b="1" dirty="0">
                          <a:solidFill>
                            <a:schemeClr val="tx1"/>
                          </a:solidFill>
                          <a:effectLst/>
                        </a:rPr>
                        <a:t>Mala práctica</a:t>
                      </a:r>
                      <a:endParaRPr lang="es-CL" sz="1500" b="1" dirty="0">
                        <a:solidFill>
                          <a:schemeClr val="tx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es-CL" sz="1500" b="1">
                          <a:solidFill>
                            <a:schemeClr val="tx1"/>
                          </a:solidFill>
                          <a:effectLst/>
                        </a:rPr>
                        <a:t>Solución</a:t>
                      </a:r>
                      <a:endParaRPr lang="es-CL" sz="1500" b="1">
                        <a:solidFill>
                          <a:schemeClr val="tx1"/>
                        </a:solidFill>
                        <a:effectLst/>
                        <a:latin typeface="Calibri"/>
                        <a:ea typeface="Calibri"/>
                        <a:cs typeface="Times New Roman"/>
                      </a:endParaRPr>
                    </a:p>
                  </a:txBody>
                  <a:tcPr marL="68580" marR="68580" marT="0" marB="0">
                    <a:solidFill>
                      <a:srgbClr val="0070C0"/>
                    </a:solidFill>
                  </a:tcPr>
                </a:tc>
              </a:tr>
              <a:tr h="1484294">
                <a:tc>
                  <a:txBody>
                    <a:bodyPr/>
                    <a:lstStyle/>
                    <a:p>
                      <a:pPr>
                        <a:lnSpc>
                          <a:spcPct val="115000"/>
                        </a:lnSpc>
                        <a:spcAft>
                          <a:spcPts val="0"/>
                        </a:spcAft>
                      </a:pPr>
                      <a:r>
                        <a:rPr lang="es-CL" sz="1500" b="1">
                          <a:solidFill>
                            <a:schemeClr val="tx1"/>
                          </a:solidFill>
                          <a:effectLst/>
                        </a:rPr>
                        <a:t>Escaso vínculo entre las tareas de lectura y su utilidad en la vida cotidiana y académica</a:t>
                      </a:r>
                      <a:endParaRPr lang="es-CL" sz="1500" b="1">
                        <a:solidFill>
                          <a:schemeClr val="tx1"/>
                        </a:solidFill>
                        <a:effectLst/>
                        <a:latin typeface="Calibri"/>
                        <a:ea typeface="Calibri"/>
                        <a:cs typeface="Times New Roman"/>
                      </a:endParaRPr>
                    </a:p>
                  </a:txBody>
                  <a:tcPr marL="68580" marR="68580" marT="0" marB="0">
                    <a:solidFill>
                      <a:srgbClr val="0070C0"/>
                    </a:solidFill>
                  </a:tcPr>
                </a:tc>
                <a:tc>
                  <a:txBody>
                    <a:bodyPr/>
                    <a:lstStyle/>
                    <a:p>
                      <a:pPr algn="just">
                        <a:lnSpc>
                          <a:spcPct val="115000"/>
                        </a:lnSpc>
                        <a:spcAft>
                          <a:spcPts val="0"/>
                        </a:spcAft>
                      </a:pPr>
                      <a:r>
                        <a:rPr lang="es-CL" sz="1500" b="1" dirty="0">
                          <a:solidFill>
                            <a:schemeClr val="tx1"/>
                          </a:solidFill>
                          <a:effectLst/>
                        </a:rPr>
                        <a:t>Es necesario que los alumnos tengan claro cómo la lectura de un texto va contribuir de manera directa a su desempeño personal (en la vida cotidiana y profesional) y académico.</a:t>
                      </a:r>
                    </a:p>
                    <a:p>
                      <a:pPr algn="just">
                        <a:lnSpc>
                          <a:spcPct val="115000"/>
                        </a:lnSpc>
                        <a:spcAft>
                          <a:spcPts val="0"/>
                        </a:spcAft>
                      </a:pPr>
                      <a:r>
                        <a:rPr lang="es-CL" sz="1500" b="1" dirty="0">
                          <a:solidFill>
                            <a:schemeClr val="tx1"/>
                          </a:solidFill>
                          <a:effectLst/>
                        </a:rPr>
                        <a:t> </a:t>
                      </a:r>
                    </a:p>
                    <a:p>
                      <a:pPr>
                        <a:lnSpc>
                          <a:spcPct val="115000"/>
                        </a:lnSpc>
                        <a:spcAft>
                          <a:spcPts val="0"/>
                        </a:spcAft>
                      </a:pPr>
                      <a:r>
                        <a:rPr lang="es-CL" sz="1500" b="1" dirty="0">
                          <a:solidFill>
                            <a:schemeClr val="tx1"/>
                          </a:solidFill>
                          <a:effectLst/>
                        </a:rPr>
                        <a:t> </a:t>
                      </a:r>
                      <a:endParaRPr lang="es-CL" sz="1500" b="1" dirty="0">
                        <a:solidFill>
                          <a:schemeClr val="tx1"/>
                        </a:solidFill>
                        <a:effectLst/>
                        <a:latin typeface="Calibri"/>
                        <a:ea typeface="Calibri"/>
                        <a:cs typeface="Times New Roman"/>
                      </a:endParaRPr>
                    </a:p>
                  </a:txBody>
                  <a:tcPr marL="68580" marR="68580" marT="0" marB="0">
                    <a:solidFill>
                      <a:srgbClr val="0070C0"/>
                    </a:solidFill>
                  </a:tcPr>
                </a:tc>
              </a:tr>
              <a:tr h="734815">
                <a:tc>
                  <a:txBody>
                    <a:bodyPr/>
                    <a:lstStyle/>
                    <a:p>
                      <a:pPr>
                        <a:lnSpc>
                          <a:spcPct val="115000"/>
                        </a:lnSpc>
                        <a:spcAft>
                          <a:spcPts val="0"/>
                        </a:spcAft>
                      </a:pPr>
                      <a:r>
                        <a:rPr lang="es-CL" sz="1500" b="1">
                          <a:solidFill>
                            <a:schemeClr val="tx1"/>
                          </a:solidFill>
                          <a:effectLst/>
                        </a:rPr>
                        <a:t>Falta de usos de las características estructurales y funcionales para la comprensión de los textos</a:t>
                      </a:r>
                      <a:endParaRPr lang="es-CL" sz="1500" b="1">
                        <a:solidFill>
                          <a:schemeClr val="tx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es-CL" sz="1500" b="1">
                          <a:solidFill>
                            <a:schemeClr val="tx1"/>
                          </a:solidFill>
                          <a:effectLst/>
                        </a:rPr>
                        <a:t>Los profesores deben utilizar su conocimiento respecto de la estructura y funciones de los textos para ayudar que sus alumnos lo comprendan</a:t>
                      </a:r>
                      <a:endParaRPr lang="es-CL" sz="1500" b="1">
                        <a:solidFill>
                          <a:schemeClr val="tx1"/>
                        </a:solidFill>
                        <a:effectLst/>
                        <a:latin typeface="Calibri"/>
                        <a:ea typeface="Calibri"/>
                        <a:cs typeface="Times New Roman"/>
                      </a:endParaRPr>
                    </a:p>
                  </a:txBody>
                  <a:tcPr marL="68580" marR="68580" marT="0" marB="0">
                    <a:solidFill>
                      <a:srgbClr val="0070C0"/>
                    </a:solidFill>
                  </a:tcPr>
                </a:tc>
              </a:tr>
              <a:tr h="1484294">
                <a:tc>
                  <a:txBody>
                    <a:bodyPr/>
                    <a:lstStyle/>
                    <a:p>
                      <a:pPr>
                        <a:lnSpc>
                          <a:spcPct val="115000"/>
                        </a:lnSpc>
                        <a:spcAft>
                          <a:spcPts val="0"/>
                        </a:spcAft>
                      </a:pPr>
                      <a:r>
                        <a:rPr lang="es-CL" sz="1500" b="1">
                          <a:solidFill>
                            <a:schemeClr val="tx1"/>
                          </a:solidFill>
                          <a:effectLst/>
                        </a:rPr>
                        <a:t>Falta de exposición a los alumnos a géneros diversos, especialmente funcionales (los géneros y el currículo, la ubicuidad de los géneros periodísticos, la poca presencia de géneros emergentes)</a:t>
                      </a:r>
                      <a:endParaRPr lang="es-CL" sz="1500" b="1">
                        <a:solidFill>
                          <a:schemeClr val="tx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es-CL" sz="1500" b="1">
                          <a:solidFill>
                            <a:schemeClr val="tx1"/>
                          </a:solidFill>
                          <a:effectLst/>
                        </a:rPr>
                        <a:t>Se debe exponer a los alumnos a un conjunto variados de géneros funcionales con estructuras y propósitos diversos</a:t>
                      </a:r>
                    </a:p>
                    <a:p>
                      <a:pPr>
                        <a:lnSpc>
                          <a:spcPct val="115000"/>
                        </a:lnSpc>
                        <a:spcAft>
                          <a:spcPts val="0"/>
                        </a:spcAft>
                      </a:pPr>
                      <a:r>
                        <a:rPr lang="es-CL" sz="1500" b="1">
                          <a:solidFill>
                            <a:schemeClr val="tx1"/>
                          </a:solidFill>
                          <a:effectLst/>
                        </a:rPr>
                        <a:t>Los géneros y las tics</a:t>
                      </a:r>
                    </a:p>
                    <a:p>
                      <a:pPr>
                        <a:lnSpc>
                          <a:spcPct val="115000"/>
                        </a:lnSpc>
                        <a:spcAft>
                          <a:spcPts val="0"/>
                        </a:spcAft>
                      </a:pPr>
                      <a:r>
                        <a:rPr lang="es-CL" sz="1500" b="1">
                          <a:solidFill>
                            <a:schemeClr val="tx1"/>
                          </a:solidFill>
                          <a:effectLst/>
                        </a:rPr>
                        <a:t>Géneros académicos/géneros profesionales</a:t>
                      </a:r>
                    </a:p>
                    <a:p>
                      <a:pPr>
                        <a:lnSpc>
                          <a:spcPct val="115000"/>
                        </a:lnSpc>
                        <a:spcAft>
                          <a:spcPts val="0"/>
                        </a:spcAft>
                      </a:pPr>
                      <a:r>
                        <a:rPr lang="es-CL" sz="1500" b="1">
                          <a:solidFill>
                            <a:schemeClr val="tx1"/>
                          </a:solidFill>
                          <a:effectLst/>
                        </a:rPr>
                        <a:t> </a:t>
                      </a:r>
                      <a:endParaRPr lang="es-CL" sz="1500" b="1">
                        <a:solidFill>
                          <a:schemeClr val="tx1"/>
                        </a:solidFill>
                        <a:effectLst/>
                        <a:latin typeface="Calibri"/>
                        <a:ea typeface="Calibri"/>
                        <a:cs typeface="Times New Roman"/>
                      </a:endParaRPr>
                    </a:p>
                  </a:txBody>
                  <a:tcPr marL="68580" marR="68580" marT="0" marB="0">
                    <a:solidFill>
                      <a:srgbClr val="0070C0"/>
                    </a:solidFill>
                  </a:tcPr>
                </a:tc>
              </a:tr>
              <a:tr h="2233773">
                <a:tc>
                  <a:txBody>
                    <a:bodyPr/>
                    <a:lstStyle/>
                    <a:p>
                      <a:pPr>
                        <a:lnSpc>
                          <a:spcPct val="115000"/>
                        </a:lnSpc>
                        <a:spcAft>
                          <a:spcPts val="0"/>
                        </a:spcAft>
                      </a:pPr>
                      <a:r>
                        <a:rPr lang="es-CL" sz="1500" b="1">
                          <a:solidFill>
                            <a:schemeClr val="tx1"/>
                          </a:solidFill>
                          <a:effectLst/>
                        </a:rPr>
                        <a:t>Escaso vínculo entre lo funcional y lo lingüístico</a:t>
                      </a:r>
                      <a:endParaRPr lang="es-CL" sz="1500" b="1">
                        <a:solidFill>
                          <a:schemeClr val="tx1"/>
                        </a:solidFill>
                        <a:effectLst/>
                        <a:latin typeface="Calibri"/>
                        <a:ea typeface="Calibri"/>
                        <a:cs typeface="Times New Roman"/>
                      </a:endParaRPr>
                    </a:p>
                  </a:txBody>
                  <a:tcPr marL="68580" marR="68580" marT="0" marB="0">
                    <a:solidFill>
                      <a:srgbClr val="0070C0"/>
                    </a:solidFill>
                  </a:tcPr>
                </a:tc>
                <a:tc>
                  <a:txBody>
                    <a:bodyPr/>
                    <a:lstStyle/>
                    <a:p>
                      <a:pPr>
                        <a:lnSpc>
                          <a:spcPct val="115000"/>
                        </a:lnSpc>
                        <a:spcAft>
                          <a:spcPts val="0"/>
                        </a:spcAft>
                      </a:pPr>
                      <a:r>
                        <a:rPr lang="es-CL" sz="1500" b="1" dirty="0">
                          <a:solidFill>
                            <a:schemeClr val="tx1"/>
                          </a:solidFill>
                          <a:effectLst/>
                        </a:rPr>
                        <a:t>Para reconocer las partes funcionales de un texto se deben enseñar los rasgos lingüísticos que se utilizan para </a:t>
                      </a:r>
                      <a:r>
                        <a:rPr lang="es-CL" sz="1500" b="1" dirty="0" smtClean="0">
                          <a:solidFill>
                            <a:schemeClr val="tx1"/>
                          </a:solidFill>
                          <a:effectLst/>
                        </a:rPr>
                        <a:t>realizarlos:</a:t>
                      </a:r>
                      <a:endParaRPr lang="es-CL" sz="1500" b="1" dirty="0">
                        <a:solidFill>
                          <a:schemeClr val="tx1"/>
                        </a:solidFill>
                        <a:effectLst/>
                      </a:endParaRPr>
                    </a:p>
                    <a:p>
                      <a:pPr>
                        <a:lnSpc>
                          <a:spcPct val="115000"/>
                        </a:lnSpc>
                        <a:spcAft>
                          <a:spcPts val="0"/>
                        </a:spcAft>
                      </a:pPr>
                      <a:r>
                        <a:rPr lang="es-CL" sz="1500" b="1" dirty="0">
                          <a:solidFill>
                            <a:schemeClr val="tx1"/>
                          </a:solidFill>
                          <a:effectLst/>
                        </a:rPr>
                        <a:t> </a:t>
                      </a:r>
                      <a:r>
                        <a:rPr lang="es-CL" sz="1500" b="1" dirty="0" smtClean="0">
                          <a:solidFill>
                            <a:schemeClr val="tx1"/>
                          </a:solidFill>
                          <a:effectLst/>
                        </a:rPr>
                        <a:t>Caracterizar </a:t>
                      </a:r>
                      <a:r>
                        <a:rPr lang="es-CL" sz="1500" b="1" dirty="0">
                          <a:solidFill>
                            <a:schemeClr val="tx1"/>
                          </a:solidFill>
                          <a:effectLst/>
                        </a:rPr>
                        <a:t>a un personaje</a:t>
                      </a:r>
                    </a:p>
                    <a:p>
                      <a:pPr>
                        <a:lnSpc>
                          <a:spcPct val="115000"/>
                        </a:lnSpc>
                        <a:spcAft>
                          <a:spcPts val="0"/>
                        </a:spcAft>
                      </a:pPr>
                      <a:r>
                        <a:rPr lang="es-CL" sz="1500" b="1" dirty="0">
                          <a:solidFill>
                            <a:schemeClr val="tx1"/>
                          </a:solidFill>
                          <a:effectLst/>
                        </a:rPr>
                        <a:t>Hacer una propuesta</a:t>
                      </a:r>
                    </a:p>
                    <a:p>
                      <a:pPr>
                        <a:lnSpc>
                          <a:spcPct val="115000"/>
                        </a:lnSpc>
                        <a:spcAft>
                          <a:spcPts val="0"/>
                        </a:spcAft>
                      </a:pPr>
                      <a:r>
                        <a:rPr lang="es-CL" sz="1500" b="1" dirty="0">
                          <a:solidFill>
                            <a:schemeClr val="tx1"/>
                          </a:solidFill>
                          <a:effectLst/>
                        </a:rPr>
                        <a:t>Interpretar un texto</a:t>
                      </a:r>
                    </a:p>
                    <a:p>
                      <a:pPr>
                        <a:lnSpc>
                          <a:spcPct val="115000"/>
                        </a:lnSpc>
                        <a:spcAft>
                          <a:spcPts val="0"/>
                        </a:spcAft>
                      </a:pPr>
                      <a:r>
                        <a:rPr lang="es-CL" sz="1500" b="1" dirty="0">
                          <a:solidFill>
                            <a:schemeClr val="tx1"/>
                          </a:solidFill>
                          <a:effectLst/>
                        </a:rPr>
                        <a:t>Realizar unas conclusiones</a:t>
                      </a:r>
                    </a:p>
                    <a:p>
                      <a:pPr>
                        <a:lnSpc>
                          <a:spcPct val="115000"/>
                        </a:lnSpc>
                        <a:spcAft>
                          <a:spcPts val="0"/>
                        </a:spcAft>
                      </a:pPr>
                      <a:r>
                        <a:rPr lang="es-CL" sz="1500" b="1" dirty="0">
                          <a:solidFill>
                            <a:schemeClr val="tx1"/>
                          </a:solidFill>
                          <a:effectLst/>
                        </a:rPr>
                        <a:t>Contextualizar una historia  </a:t>
                      </a:r>
                      <a:endParaRPr lang="es-CL" sz="1500" b="1" dirty="0">
                        <a:solidFill>
                          <a:schemeClr val="tx1"/>
                        </a:solidFill>
                        <a:effectLst/>
                        <a:latin typeface="Calibri"/>
                        <a:ea typeface="Calibri"/>
                        <a:cs typeface="Times New Roman"/>
                      </a:endParaRPr>
                    </a:p>
                  </a:txBody>
                  <a:tcPr marL="68580" marR="68580" marT="0" marB="0">
                    <a:solidFill>
                      <a:srgbClr val="0070C0"/>
                    </a:solidFill>
                  </a:tcPr>
                </a:tc>
              </a:tr>
            </a:tbl>
          </a:graphicData>
        </a:graphic>
      </p:graphicFrame>
      <p:sp>
        <p:nvSpPr>
          <p:cNvPr id="6" name="Rectangle 1"/>
          <p:cNvSpPr>
            <a:spLocks noChangeArrowheads="1"/>
          </p:cNvSpPr>
          <p:nvPr/>
        </p:nvSpPr>
        <p:spPr bwMode="auto">
          <a:xfrm>
            <a:off x="457200" y="17430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L" altLang="es-CL"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538163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smtClean="0"/>
              <a:t>Conclusiones</a:t>
            </a:r>
            <a:endParaRPr lang="es-CL" dirty="0"/>
          </a:p>
        </p:txBody>
      </p:sp>
      <p:sp>
        <p:nvSpPr>
          <p:cNvPr id="3" name="2 Marcador de contenido"/>
          <p:cNvSpPr>
            <a:spLocks noGrp="1"/>
          </p:cNvSpPr>
          <p:nvPr>
            <p:ph idx="1"/>
          </p:nvPr>
        </p:nvSpPr>
        <p:spPr/>
        <p:txBody>
          <a:bodyPr>
            <a:normAutofit fontScale="92500" lnSpcReduction="20000"/>
          </a:bodyPr>
          <a:lstStyle/>
          <a:p>
            <a:pPr marL="0" indent="0">
              <a:buNone/>
            </a:pPr>
            <a:r>
              <a:rPr lang="es-CL" dirty="0" smtClean="0"/>
              <a:t>Para mejorar la comprensión del discurso en los alumnos, se deben utilizar los lineamientos tanto del modelo cognitivo como del modelo funcional.</a:t>
            </a:r>
          </a:p>
          <a:p>
            <a:pPr marL="0" indent="0">
              <a:buNone/>
            </a:pPr>
            <a:endParaRPr lang="es-CL" dirty="0" smtClean="0"/>
          </a:p>
          <a:p>
            <a:pPr marL="0" indent="0">
              <a:buNone/>
            </a:pPr>
            <a:r>
              <a:rPr lang="es-CL" dirty="0" smtClean="0"/>
              <a:t>La elección de elementos de uno o de otro modelo depende de las competencias que queremos desarrollar en nuestros alumnos</a:t>
            </a:r>
          </a:p>
          <a:p>
            <a:pPr marL="0" indent="0">
              <a:buNone/>
            </a:pPr>
            <a:endParaRPr lang="es-CL" dirty="0" smtClean="0"/>
          </a:p>
          <a:p>
            <a:pPr marL="0" indent="0">
              <a:buNone/>
            </a:pPr>
            <a:r>
              <a:rPr lang="es-CL" dirty="0" smtClean="0"/>
              <a:t>Conocimiento conceptual</a:t>
            </a:r>
            <a:r>
              <a:rPr lang="es-CL" dirty="0" smtClean="0">
                <a:sym typeface="Wingdings" panose="05000000000000000000" pitchFamily="2" charset="2"/>
              </a:rPr>
              <a:t> modelo cognitivo</a:t>
            </a:r>
          </a:p>
          <a:p>
            <a:pPr marL="0" indent="0">
              <a:buNone/>
            </a:pPr>
            <a:r>
              <a:rPr lang="es-CL" dirty="0" smtClean="0">
                <a:sym typeface="Wingdings" panose="05000000000000000000" pitchFamily="2" charset="2"/>
              </a:rPr>
              <a:t>Competencia comunicativa modelo funcional</a:t>
            </a:r>
            <a:endParaRPr lang="es-CL" dirty="0" smtClean="0"/>
          </a:p>
        </p:txBody>
      </p:sp>
    </p:spTree>
    <p:extLst>
      <p:ext uri="{BB962C8B-B14F-4D97-AF65-F5344CB8AC3E}">
        <p14:creationId xmlns:p14="http://schemas.microsoft.com/office/powerpoint/2010/main" val="21602809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smtClean="0"/>
              <a:t>Recursos</a:t>
            </a:r>
            <a:endParaRPr lang="es-CL" dirty="0"/>
          </a:p>
        </p:txBody>
      </p:sp>
      <p:sp>
        <p:nvSpPr>
          <p:cNvPr id="3" name="2 Marcador de contenido"/>
          <p:cNvSpPr>
            <a:spLocks noGrp="1"/>
          </p:cNvSpPr>
          <p:nvPr>
            <p:ph idx="1"/>
          </p:nvPr>
        </p:nvSpPr>
        <p:spPr/>
        <p:txBody>
          <a:bodyPr/>
          <a:lstStyle/>
          <a:p>
            <a:pPr marL="0" indent="0">
              <a:buNone/>
            </a:pPr>
            <a:r>
              <a:rPr lang="es-CL" dirty="0">
                <a:hlinkClick r:id="rId2"/>
              </a:rPr>
              <a:t>Orientaciones e instrumentos de evaluación diagnóstica, intermedia y final para 1ro Medio</a:t>
            </a:r>
            <a:r>
              <a:rPr lang="es-CL" dirty="0"/>
              <a:t> </a:t>
            </a:r>
            <a:endParaRPr lang="es-CL" dirty="0"/>
          </a:p>
          <a:p>
            <a:pPr marL="0" indent="0">
              <a:buNone/>
            </a:pPr>
            <a:r>
              <a:rPr lang="es-CL" dirty="0">
                <a:hlinkClick r:id="rId3"/>
              </a:rPr>
              <a:t>Orientaciones e instrumentos de evaluación diagnóstica, intermedia y final para 2do Medio</a:t>
            </a:r>
            <a:r>
              <a:rPr lang="es-CL" dirty="0"/>
              <a:t> </a:t>
            </a:r>
          </a:p>
          <a:p>
            <a:pPr marL="0" indent="0">
              <a:buNone/>
            </a:pPr>
            <a:r>
              <a:rPr lang="es-CL" dirty="0">
                <a:hlinkClick r:id="rId4"/>
              </a:rPr>
              <a:t>Orientaciones e instrumentos de evaluación diagnóstica, intermedia y final para 3ro Medio</a:t>
            </a:r>
            <a:r>
              <a:rPr lang="es-CL" dirty="0"/>
              <a:t> </a:t>
            </a:r>
          </a:p>
          <a:p>
            <a:pPr marL="0" indent="0">
              <a:buNone/>
            </a:pPr>
            <a:r>
              <a:rPr lang="es-CL" dirty="0">
                <a:hlinkClick r:id="rId5"/>
              </a:rPr>
              <a:t>Orientaciones e instrumentos de evaluación diagnóstica, intermedia y final para 4to Medio</a:t>
            </a:r>
            <a:r>
              <a:rPr lang="es-CL" dirty="0"/>
              <a:t> </a:t>
            </a:r>
          </a:p>
          <a:p>
            <a:endParaRPr lang="es-CL" dirty="0"/>
          </a:p>
        </p:txBody>
      </p:sp>
    </p:spTree>
    <p:extLst>
      <p:ext uri="{BB962C8B-B14F-4D97-AF65-F5344CB8AC3E}">
        <p14:creationId xmlns:p14="http://schemas.microsoft.com/office/powerpoint/2010/main" val="53755978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TotalTime>
  <Words>1515</Words>
  <Application>Microsoft Office PowerPoint</Application>
  <PresentationFormat>Presentación en pantalla (4:3)</PresentationFormat>
  <Paragraphs>173</Paragraphs>
  <Slides>27</Slides>
  <Notes>0</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Tema de Office</vt:lpstr>
      <vt:lpstr>La comprensión del discurso: algunas malas prácticas y algunas soluciones</vt:lpstr>
      <vt:lpstr>Esquema</vt:lpstr>
      <vt:lpstr>Presentación de PowerPoint</vt:lpstr>
      <vt:lpstr>Presentación de PowerPoint</vt:lpstr>
      <vt:lpstr>Presentación de PowerPoint</vt:lpstr>
      <vt:lpstr>Presentación de PowerPoint</vt:lpstr>
      <vt:lpstr>Presentación de PowerPoint</vt:lpstr>
      <vt:lpstr>Dos modelos para entender la comprensión</vt:lpstr>
      <vt:lpstr>La estructura del lenguaje: Redes, árboles y secuencias </vt:lpstr>
      <vt:lpstr>Redes: representan la estructura el conocimiento conceptual</vt:lpstr>
      <vt:lpstr>Secuencias: Es el material lingüístico lineal (texto) con el que se expresan las estructuras cognitivas  jerárquicas</vt:lpstr>
      <vt:lpstr>Árboles: Es la estructura mental con la que se representa el conocimiento conceptual</vt:lpstr>
      <vt:lpstr>Variables que afectan la comprensión del discurso</vt:lpstr>
      <vt:lpstr>Niveles y dimensiones del modelo cognitivo</vt:lpstr>
      <vt:lpstr>Niveles y dimensiones del modelo cognitivo</vt:lpstr>
      <vt:lpstr>Tipos de comprensión según el nivel y la dimensión</vt:lpstr>
      <vt:lpstr>Tipos de preguntas para evaluar la comprensión en el modelo cognitivo</vt:lpstr>
      <vt:lpstr>Tipos de preguntas para evaluar la comprensión en el modelo cognitivo</vt:lpstr>
      <vt:lpstr>Ejemplo de prueba de comprensión</vt:lpstr>
      <vt:lpstr>Malas prácticas asociadas al modelo cognitivo: algunas soluciones</vt:lpstr>
      <vt:lpstr>Presentación de PowerPoint</vt:lpstr>
      <vt:lpstr>El modelo funcional: La lingüística del género</vt:lpstr>
      <vt:lpstr>La situación retórica y los rasgos lingüísticos</vt:lpstr>
      <vt:lpstr>Ejemplo de prueba basada en el modelo funcional</vt:lpstr>
      <vt:lpstr>Presentación de PowerPoint</vt:lpstr>
      <vt:lpstr>Conclusiones</vt:lpstr>
      <vt:lpstr>Recursos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comprensión del discurso: algunas malas prácticas y algunas soluciones</dc:title>
  <dc:creator>ANM</dc:creator>
  <cp:lastModifiedBy>ANM</cp:lastModifiedBy>
  <cp:revision>20</cp:revision>
  <dcterms:created xsi:type="dcterms:W3CDTF">2016-04-21T13:20:45Z</dcterms:created>
  <dcterms:modified xsi:type="dcterms:W3CDTF">2016-04-22T13:19:44Z</dcterms:modified>
</cp:coreProperties>
</file>